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8" r:id="rId5"/>
    <p:sldId id="259" r:id="rId6"/>
    <p:sldId id="312" r:id="rId7"/>
    <p:sldId id="263" r:id="rId8"/>
    <p:sldId id="316" r:id="rId9"/>
    <p:sldId id="317" r:id="rId10"/>
    <p:sldId id="311" r:id="rId11"/>
    <p:sldId id="318" r:id="rId12"/>
    <p:sldId id="265" r:id="rId13"/>
    <p:sldId id="320" r:id="rId14"/>
    <p:sldId id="266" r:id="rId15"/>
    <p:sldId id="315" r:id="rId16"/>
    <p:sldId id="267" r:id="rId17"/>
    <p:sldId id="268" r:id="rId18"/>
    <p:sldId id="319" r:id="rId19"/>
    <p:sldId id="271" r:id="rId20"/>
    <p:sldId id="314" r:id="rId21"/>
    <p:sldId id="269" r:id="rId22"/>
    <p:sldId id="270" r:id="rId23"/>
    <p:sldId id="313" r:id="rId24"/>
    <p:sldId id="272" r:id="rId25"/>
    <p:sldId id="273" r:id="rId26"/>
    <p:sldId id="262" r:id="rId27"/>
  </p:sldIdLst>
  <p:sldSz cx="12192000" cy="6858000"/>
  <p:notesSz cx="6889750" cy="100187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ssa van Doesum" initials="TvD" lastIdx="1" clrIdx="0">
    <p:extLst>
      <p:ext uri="{19B8F6BF-5375-455C-9EA6-DF929625EA0E}">
        <p15:presenceInfo xmlns:p15="http://schemas.microsoft.com/office/powerpoint/2012/main" userId="S::TDoesum@trimbos.nl::f2d6af7d-eb9d-4a13-9ed8-347f5d421a3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0FC7"/>
    <a:srgbClr val="B5B4C6"/>
    <a:srgbClr val="7D7AFF"/>
    <a:srgbClr val="4000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4" autoAdjust="0"/>
    <p:restoredTop sz="79963" autoAdjust="0"/>
  </p:normalViewPr>
  <p:slideViewPr>
    <p:cSldViewPr snapToGrid="0" showGuides="1">
      <p:cViewPr>
        <p:scale>
          <a:sx n="54" d="100"/>
          <a:sy n="54" d="100"/>
        </p:scale>
        <p:origin x="1236" y="66"/>
      </p:cViewPr>
      <p:guideLst>
        <p:guide orient="horz" pos="2160"/>
        <p:guide pos="3840"/>
      </p:guideLst>
    </p:cSldViewPr>
  </p:slideViewPr>
  <p:notesTextViewPr>
    <p:cViewPr>
      <p:scale>
        <a:sx n="1" d="1"/>
        <a:sy n="1" d="1"/>
      </p:scale>
      <p:origin x="0" y="0"/>
    </p:cViewPr>
  </p:notesTextViewPr>
  <p:sorterViewPr>
    <p:cViewPr>
      <p:scale>
        <a:sx n="120" d="100"/>
        <a:sy n="120" d="100"/>
      </p:scale>
      <p:origin x="0" y="-313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5558" cy="502676"/>
          </a:xfrm>
          <a:prstGeom prst="rect">
            <a:avLst/>
          </a:prstGeom>
        </p:spPr>
        <p:txBody>
          <a:bodyPr vert="horz" lIns="96616" tIns="48308" rIns="96616" bIns="48308" rtlCol="0"/>
          <a:lstStyle>
            <a:lvl1pPr algn="l">
              <a:defRPr sz="1300"/>
            </a:lvl1pPr>
          </a:lstStyle>
          <a:p>
            <a:endParaRPr lang="nl-NL"/>
          </a:p>
        </p:txBody>
      </p:sp>
      <p:sp>
        <p:nvSpPr>
          <p:cNvPr id="3" name="Tijdelijke aanduiding voor datum 2"/>
          <p:cNvSpPr>
            <a:spLocks noGrp="1"/>
          </p:cNvSpPr>
          <p:nvPr>
            <p:ph type="dt" idx="1"/>
          </p:nvPr>
        </p:nvSpPr>
        <p:spPr>
          <a:xfrm>
            <a:off x="3902597" y="0"/>
            <a:ext cx="2985558" cy="502676"/>
          </a:xfrm>
          <a:prstGeom prst="rect">
            <a:avLst/>
          </a:prstGeom>
        </p:spPr>
        <p:txBody>
          <a:bodyPr vert="horz" lIns="96616" tIns="48308" rIns="96616" bIns="48308" rtlCol="0"/>
          <a:lstStyle>
            <a:lvl1pPr algn="r">
              <a:defRPr sz="1300"/>
            </a:lvl1pPr>
          </a:lstStyle>
          <a:p>
            <a:fld id="{38BE34C9-0EDF-472F-A68B-52C7E6D76D6A}" type="datetimeFigureOut">
              <a:rPr lang="nl-NL" smtClean="0"/>
              <a:t>14-12-2020</a:t>
            </a:fld>
            <a:endParaRPr lang="nl-NL"/>
          </a:p>
        </p:txBody>
      </p:sp>
      <p:sp>
        <p:nvSpPr>
          <p:cNvPr id="4" name="Tijdelijke aanduiding voor dia-afbeelding 3"/>
          <p:cNvSpPr>
            <a:spLocks noGrp="1" noRot="1" noChangeAspect="1"/>
          </p:cNvSpPr>
          <p:nvPr>
            <p:ph type="sldImg" idx="2"/>
          </p:nvPr>
        </p:nvSpPr>
        <p:spPr>
          <a:xfrm>
            <a:off x="439738" y="1252538"/>
            <a:ext cx="6010275" cy="3381375"/>
          </a:xfrm>
          <a:prstGeom prst="rect">
            <a:avLst/>
          </a:prstGeom>
          <a:noFill/>
          <a:ln w="12700">
            <a:solidFill>
              <a:prstClr val="black"/>
            </a:solidFill>
          </a:ln>
        </p:spPr>
        <p:txBody>
          <a:bodyPr vert="horz" lIns="96616" tIns="48308" rIns="96616" bIns="48308" rtlCol="0" anchor="ctr"/>
          <a:lstStyle/>
          <a:p>
            <a:endParaRPr lang="nl-NL"/>
          </a:p>
        </p:txBody>
      </p:sp>
      <p:sp>
        <p:nvSpPr>
          <p:cNvPr id="5" name="Tijdelijke aanduiding voor notities 4"/>
          <p:cNvSpPr>
            <a:spLocks noGrp="1"/>
          </p:cNvSpPr>
          <p:nvPr>
            <p:ph type="body" sz="quarter" idx="3"/>
          </p:nvPr>
        </p:nvSpPr>
        <p:spPr>
          <a:xfrm>
            <a:off x="688975" y="4821506"/>
            <a:ext cx="5511800" cy="3944868"/>
          </a:xfrm>
          <a:prstGeom prst="rect">
            <a:avLst/>
          </a:prstGeom>
        </p:spPr>
        <p:txBody>
          <a:bodyPr vert="horz" lIns="96616" tIns="48308" rIns="96616" bIns="48308"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516039"/>
            <a:ext cx="2985558" cy="502674"/>
          </a:xfrm>
          <a:prstGeom prst="rect">
            <a:avLst/>
          </a:prstGeom>
        </p:spPr>
        <p:txBody>
          <a:bodyPr vert="horz" lIns="96616" tIns="48308" rIns="96616" bIns="48308"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902597" y="9516039"/>
            <a:ext cx="2985558" cy="502674"/>
          </a:xfrm>
          <a:prstGeom prst="rect">
            <a:avLst/>
          </a:prstGeom>
        </p:spPr>
        <p:txBody>
          <a:bodyPr vert="horz" lIns="96616" tIns="48308" rIns="96616" bIns="48308" rtlCol="0" anchor="b"/>
          <a:lstStyle>
            <a:lvl1pPr algn="r">
              <a:defRPr sz="1300"/>
            </a:lvl1pPr>
          </a:lstStyle>
          <a:p>
            <a:fld id="{C7A6582C-BDDA-4EF9-9AE9-5B9481A6EA83}" type="slidenum">
              <a:rPr lang="nl-NL" smtClean="0"/>
              <a:t>‹nr.›</a:t>
            </a:fld>
            <a:endParaRPr lang="nl-NL"/>
          </a:p>
        </p:txBody>
      </p:sp>
    </p:spTree>
    <p:extLst>
      <p:ext uri="{BB962C8B-B14F-4D97-AF65-F5344CB8AC3E}">
        <p14:creationId xmlns:p14="http://schemas.microsoft.com/office/powerpoint/2010/main" val="248184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1</a:t>
            </a:fld>
            <a:endParaRPr lang="nl-NL"/>
          </a:p>
        </p:txBody>
      </p:sp>
    </p:spTree>
    <p:extLst>
      <p:ext uri="{BB962C8B-B14F-4D97-AF65-F5344CB8AC3E}">
        <p14:creationId xmlns:p14="http://schemas.microsoft.com/office/powerpoint/2010/main" val="1901859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TESSA</a:t>
            </a:r>
          </a:p>
          <a:p>
            <a:endParaRPr lang="nl-NL" dirty="0"/>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12</a:t>
            </a:fld>
            <a:endParaRPr lang="nl-NL"/>
          </a:p>
        </p:txBody>
      </p:sp>
    </p:spTree>
    <p:extLst>
      <p:ext uri="{BB962C8B-B14F-4D97-AF65-F5344CB8AC3E}">
        <p14:creationId xmlns:p14="http://schemas.microsoft.com/office/powerpoint/2010/main" val="5776747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TESSA</a:t>
            </a:r>
          </a:p>
          <a:p>
            <a:endParaRPr lang="nl-NL" dirty="0"/>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13</a:t>
            </a:fld>
            <a:endParaRPr lang="nl-NL"/>
          </a:p>
        </p:txBody>
      </p:sp>
    </p:spTree>
    <p:extLst>
      <p:ext uri="{BB962C8B-B14F-4D97-AF65-F5344CB8AC3E}">
        <p14:creationId xmlns:p14="http://schemas.microsoft.com/office/powerpoint/2010/main" val="4016927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highlight>
                  <a:srgbClr val="FFFF00"/>
                </a:highlight>
              </a:rPr>
              <a:t>TESSA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highlight>
                  <a:srgbClr val="FFFF00"/>
                </a:highlight>
              </a:rPr>
              <a:t>Vraag Veronique: Hoe hadden mensen in jouw omgeving kunnen merken dat er bij jou thuis iets aan de hand was? Werd dat ook opgemerkt? Zo ja, door wie en wat deed die persoon dan?</a:t>
            </a:r>
          </a:p>
          <a:p>
            <a:endParaRPr lang="nl-NL" dirty="0"/>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14</a:t>
            </a:fld>
            <a:endParaRPr lang="nl-NL"/>
          </a:p>
        </p:txBody>
      </p:sp>
    </p:spTree>
    <p:extLst>
      <p:ext uri="{BB962C8B-B14F-4D97-AF65-F5344CB8AC3E}">
        <p14:creationId xmlns:p14="http://schemas.microsoft.com/office/powerpoint/2010/main" val="1139883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ANOUK</a:t>
            </a:r>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15</a:t>
            </a:fld>
            <a:endParaRPr lang="nl-NL"/>
          </a:p>
        </p:txBody>
      </p:sp>
    </p:spTree>
    <p:extLst>
      <p:ext uri="{BB962C8B-B14F-4D97-AF65-F5344CB8AC3E}">
        <p14:creationId xmlns:p14="http://schemas.microsoft.com/office/powerpoint/2010/main" val="7835192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highlight>
                  <a:srgbClr val="FFFF00"/>
                </a:highlight>
              </a:rPr>
              <a:t>Veronique kan hier misschien reageren op wat mensen inbrengen: Wat kunnen mensen beter wel of niet zeggen/doen op basis van jouw ervaring?</a:t>
            </a:r>
          </a:p>
          <a:p>
            <a:endParaRPr lang="nl-NL" dirty="0"/>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17</a:t>
            </a:fld>
            <a:endParaRPr lang="nl-NL"/>
          </a:p>
        </p:txBody>
      </p:sp>
    </p:spTree>
    <p:extLst>
      <p:ext uri="{BB962C8B-B14F-4D97-AF65-F5344CB8AC3E}">
        <p14:creationId xmlns:p14="http://schemas.microsoft.com/office/powerpoint/2010/main" val="3201158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highlight>
                  <a:srgbClr val="FFFF00"/>
                </a:highlight>
              </a:rPr>
              <a:t>Vraag Veronique: Wat heb jij zelf aan ondersteuning (gehad)? Was/is dat voldoende? Zo nee, wat had jou (beter) kunnen helpen?</a:t>
            </a:r>
          </a:p>
          <a:p>
            <a:endParaRPr lang="nl-NL" dirty="0"/>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20</a:t>
            </a:fld>
            <a:endParaRPr lang="nl-NL"/>
          </a:p>
        </p:txBody>
      </p:sp>
    </p:spTree>
    <p:extLst>
      <p:ext uri="{BB962C8B-B14F-4D97-AF65-F5344CB8AC3E}">
        <p14:creationId xmlns:p14="http://schemas.microsoft.com/office/powerpoint/2010/main" val="2210085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POLL:</a:t>
            </a:r>
            <a:r>
              <a:rPr lang="nl-NL" dirty="0">
                <a:highlight>
                  <a:srgbClr val="FFFF00"/>
                </a:highlight>
              </a:rPr>
              <a:t>VRAAG</a:t>
            </a:r>
            <a:r>
              <a:rPr lang="nl-NL" dirty="0"/>
              <a:t>: Kende je de afkorting KOPP/KOV?</a:t>
            </a:r>
          </a:p>
          <a:p>
            <a:pPr lvl="1"/>
            <a:r>
              <a:rPr lang="nl-NL" dirty="0"/>
              <a:t>Nee</a:t>
            </a:r>
          </a:p>
          <a:p>
            <a:pPr lvl="1"/>
            <a:r>
              <a:rPr lang="nl-NL" dirty="0"/>
              <a:t>Ja, wel eens van gehoord</a:t>
            </a:r>
          </a:p>
          <a:p>
            <a:pPr lvl="1"/>
            <a:r>
              <a:rPr lang="nl-NL" dirty="0"/>
              <a:t>Ja, ik weet waar dit over gaat</a:t>
            </a:r>
          </a:p>
          <a:p>
            <a:r>
              <a:rPr lang="nl-NL" dirty="0"/>
              <a:t>ANOUK</a:t>
            </a:r>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2</a:t>
            </a:fld>
            <a:endParaRPr lang="nl-NL"/>
          </a:p>
        </p:txBody>
      </p:sp>
    </p:spTree>
    <p:extLst>
      <p:ext uri="{BB962C8B-B14F-4D97-AF65-F5344CB8AC3E}">
        <p14:creationId xmlns:p14="http://schemas.microsoft.com/office/powerpoint/2010/main" val="2627996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3</a:t>
            </a:fld>
            <a:endParaRPr lang="nl-NL"/>
          </a:p>
        </p:txBody>
      </p:sp>
    </p:spTree>
    <p:extLst>
      <p:ext uri="{BB962C8B-B14F-4D97-AF65-F5344CB8AC3E}">
        <p14:creationId xmlns:p14="http://schemas.microsoft.com/office/powerpoint/2010/main" val="1817410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Prevalentie = onderschatting</a:t>
            </a:r>
          </a:p>
          <a:p>
            <a:r>
              <a:rPr lang="nl-NL" dirty="0"/>
              <a:t>t/m 18 jaar – ruim 400.000 onder de 12 jaar.</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highlight>
                  <a:srgbClr val="FFFF00"/>
                </a:highlight>
              </a:rPr>
              <a:t>Vraag Veronique (voorstellen/introductie): Kun je iets vertellen over welke problematiek jouw ouder had? En wat dat voor jou betekende?</a:t>
            </a:r>
          </a:p>
          <a:p>
            <a:endParaRPr lang="nl-NL" dirty="0"/>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4</a:t>
            </a:fld>
            <a:endParaRPr lang="nl-NL"/>
          </a:p>
        </p:txBody>
      </p:sp>
    </p:spTree>
    <p:extLst>
      <p:ext uri="{BB962C8B-B14F-4D97-AF65-F5344CB8AC3E}">
        <p14:creationId xmlns:p14="http://schemas.microsoft.com/office/powerpoint/2010/main" val="1107075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Ruim 500 jongeren van 13-25 jaar zijn 10 jaar lang gevolgd.</a:t>
            </a:r>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5</a:t>
            </a:fld>
            <a:endParaRPr lang="nl-NL"/>
          </a:p>
        </p:txBody>
      </p:sp>
    </p:spTree>
    <p:extLst>
      <p:ext uri="{BB962C8B-B14F-4D97-AF65-F5344CB8AC3E}">
        <p14:creationId xmlns:p14="http://schemas.microsoft.com/office/powerpoint/2010/main" val="1566488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66155" rtl="0" eaLnBrk="1" fontAlgn="auto" latinLnBrk="0" hangingPunct="1">
              <a:lnSpc>
                <a:spcPct val="100000"/>
              </a:lnSpc>
              <a:spcBef>
                <a:spcPts val="0"/>
              </a:spcBef>
              <a:spcAft>
                <a:spcPts val="0"/>
              </a:spcAft>
              <a:buClrTx/>
              <a:buSzTx/>
              <a:buFontTx/>
              <a:buNone/>
              <a:tabLst/>
              <a:defRPr/>
            </a:pPr>
            <a:r>
              <a:rPr lang="nl-NL" dirty="0">
                <a:highlight>
                  <a:srgbClr val="FFFF00"/>
                </a:highlight>
              </a:rPr>
              <a:t>Vraag Veronique: Welke kenmerken herken jij uit jouw eigen thuissituatie?</a:t>
            </a:r>
          </a:p>
          <a:p>
            <a:pPr defTabSz="966155">
              <a:defRPr/>
            </a:pPr>
            <a:endParaRPr lang="nl-NL" dirty="0">
              <a:highlight>
                <a:srgbClr val="FFFF00"/>
              </a:highlight>
            </a:endParaRPr>
          </a:p>
          <a:p>
            <a:pPr defTabSz="966155">
              <a:defRPr/>
            </a:pPr>
            <a:r>
              <a:rPr lang="nl-NL" dirty="0">
                <a:highlight>
                  <a:srgbClr val="FFFF00"/>
                </a:highlight>
              </a:rPr>
              <a:t>VRAAG</a:t>
            </a:r>
            <a:r>
              <a:rPr lang="nl-NL" dirty="0"/>
              <a:t>: welke kenmerken gelden specifiek voor KOPP/KOV? Welke kenmerken voor JMZ algemeen?</a:t>
            </a:r>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8</a:t>
            </a:fld>
            <a:endParaRPr lang="nl-NL"/>
          </a:p>
        </p:txBody>
      </p:sp>
    </p:spTree>
    <p:extLst>
      <p:ext uri="{BB962C8B-B14F-4D97-AF65-F5344CB8AC3E}">
        <p14:creationId xmlns:p14="http://schemas.microsoft.com/office/powerpoint/2010/main" val="3091429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a:t>
            </a:r>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9</a:t>
            </a:fld>
            <a:endParaRPr lang="nl-NL"/>
          </a:p>
        </p:txBody>
      </p:sp>
    </p:spTree>
    <p:extLst>
      <p:ext uri="{BB962C8B-B14F-4D97-AF65-F5344CB8AC3E}">
        <p14:creationId xmlns:p14="http://schemas.microsoft.com/office/powerpoint/2010/main" val="2645114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TESSA</a:t>
            </a:r>
          </a:p>
          <a:p>
            <a:endParaRPr lang="nl-NL" dirty="0"/>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10</a:t>
            </a:fld>
            <a:endParaRPr lang="nl-NL"/>
          </a:p>
        </p:txBody>
      </p:sp>
    </p:spTree>
    <p:extLst>
      <p:ext uri="{BB962C8B-B14F-4D97-AF65-F5344CB8AC3E}">
        <p14:creationId xmlns:p14="http://schemas.microsoft.com/office/powerpoint/2010/main" val="4061263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TESSA</a:t>
            </a:r>
          </a:p>
          <a:p>
            <a:endParaRPr lang="nl-NL" dirty="0"/>
          </a:p>
        </p:txBody>
      </p:sp>
      <p:sp>
        <p:nvSpPr>
          <p:cNvPr id="4" name="Tijdelijke aanduiding voor dianummer 3"/>
          <p:cNvSpPr>
            <a:spLocks noGrp="1"/>
          </p:cNvSpPr>
          <p:nvPr>
            <p:ph type="sldNum" sz="quarter" idx="5"/>
          </p:nvPr>
        </p:nvSpPr>
        <p:spPr/>
        <p:txBody>
          <a:bodyPr/>
          <a:lstStyle/>
          <a:p>
            <a:fld id="{C7A6582C-BDDA-4EF9-9AE9-5B9481A6EA83}" type="slidenum">
              <a:rPr lang="nl-NL" smtClean="0"/>
              <a:t>11</a:t>
            </a:fld>
            <a:endParaRPr lang="nl-NL"/>
          </a:p>
        </p:txBody>
      </p:sp>
    </p:spTree>
    <p:extLst>
      <p:ext uri="{BB962C8B-B14F-4D97-AF65-F5344CB8AC3E}">
        <p14:creationId xmlns:p14="http://schemas.microsoft.com/office/powerpoint/2010/main" val="3635808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D9354814-41CD-4B44-B7CA-86D864E8E329}" type="datetimeFigureOut">
              <a:rPr lang="nl-NL" smtClean="0"/>
              <a:t>14-12-2020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EC6E57D-5313-42CC-9042-6438F1402B4E}" type="slidenum">
              <a:rPr lang="nl-NL" smtClean="0"/>
              <a:t>‹nr.›</a:t>
            </a:fld>
            <a:endParaRPr lang="nl-NL"/>
          </a:p>
        </p:txBody>
      </p:sp>
    </p:spTree>
    <p:extLst>
      <p:ext uri="{BB962C8B-B14F-4D97-AF65-F5344CB8AC3E}">
        <p14:creationId xmlns:p14="http://schemas.microsoft.com/office/powerpoint/2010/main" val="368660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9354814-41CD-4B44-B7CA-86D864E8E329}" type="datetimeFigureOut">
              <a:rPr lang="nl-NL" smtClean="0"/>
              <a:t>14-12-2020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EC6E57D-5313-42CC-9042-6438F1402B4E}" type="slidenum">
              <a:rPr lang="nl-NL" smtClean="0"/>
              <a:t>‹nr.›</a:t>
            </a:fld>
            <a:endParaRPr lang="nl-NL"/>
          </a:p>
        </p:txBody>
      </p:sp>
    </p:spTree>
    <p:extLst>
      <p:ext uri="{BB962C8B-B14F-4D97-AF65-F5344CB8AC3E}">
        <p14:creationId xmlns:p14="http://schemas.microsoft.com/office/powerpoint/2010/main" val="384213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9354814-41CD-4B44-B7CA-86D864E8E329}" type="datetimeFigureOut">
              <a:rPr lang="nl-NL" smtClean="0"/>
              <a:t>14-12-2020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EC6E57D-5313-42CC-9042-6438F1402B4E}" type="slidenum">
              <a:rPr lang="nl-NL" smtClean="0"/>
              <a:t>‹nr.›</a:t>
            </a:fld>
            <a:endParaRPr lang="nl-NL"/>
          </a:p>
        </p:txBody>
      </p:sp>
    </p:spTree>
    <p:extLst>
      <p:ext uri="{BB962C8B-B14F-4D97-AF65-F5344CB8AC3E}">
        <p14:creationId xmlns:p14="http://schemas.microsoft.com/office/powerpoint/2010/main" val="60378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9354814-41CD-4B44-B7CA-86D864E8E329}" type="datetimeFigureOut">
              <a:rPr lang="nl-NL" smtClean="0"/>
              <a:t>14-12-2020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EC6E57D-5313-42CC-9042-6438F1402B4E}" type="slidenum">
              <a:rPr lang="nl-NL" smtClean="0"/>
              <a:t>‹nr.›</a:t>
            </a:fld>
            <a:endParaRPr lang="nl-NL"/>
          </a:p>
        </p:txBody>
      </p:sp>
    </p:spTree>
    <p:extLst>
      <p:ext uri="{BB962C8B-B14F-4D97-AF65-F5344CB8AC3E}">
        <p14:creationId xmlns:p14="http://schemas.microsoft.com/office/powerpoint/2010/main" val="85878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D9354814-41CD-4B44-B7CA-86D864E8E329}" type="datetimeFigureOut">
              <a:rPr lang="nl-NL" smtClean="0"/>
              <a:t>14-12-2020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EC6E57D-5313-42CC-9042-6438F1402B4E}" type="slidenum">
              <a:rPr lang="nl-NL" smtClean="0"/>
              <a:t>‹nr.›</a:t>
            </a:fld>
            <a:endParaRPr lang="nl-NL"/>
          </a:p>
        </p:txBody>
      </p:sp>
    </p:spTree>
    <p:extLst>
      <p:ext uri="{BB962C8B-B14F-4D97-AF65-F5344CB8AC3E}">
        <p14:creationId xmlns:p14="http://schemas.microsoft.com/office/powerpoint/2010/main" val="240997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9354814-41CD-4B44-B7CA-86D864E8E329}" type="datetimeFigureOut">
              <a:rPr lang="nl-NL" smtClean="0"/>
              <a:t>14-12-2020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EC6E57D-5313-42CC-9042-6438F1402B4E}" type="slidenum">
              <a:rPr lang="nl-NL" smtClean="0"/>
              <a:t>‹nr.›</a:t>
            </a:fld>
            <a:endParaRPr lang="nl-NL"/>
          </a:p>
        </p:txBody>
      </p:sp>
    </p:spTree>
    <p:extLst>
      <p:ext uri="{BB962C8B-B14F-4D97-AF65-F5344CB8AC3E}">
        <p14:creationId xmlns:p14="http://schemas.microsoft.com/office/powerpoint/2010/main" val="301418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9354814-41CD-4B44-B7CA-86D864E8E329}" type="datetimeFigureOut">
              <a:rPr lang="nl-NL" smtClean="0"/>
              <a:t>14-12-2020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EC6E57D-5313-42CC-9042-6438F1402B4E}" type="slidenum">
              <a:rPr lang="nl-NL" smtClean="0"/>
              <a:t>‹nr.›</a:t>
            </a:fld>
            <a:endParaRPr lang="nl-NL"/>
          </a:p>
        </p:txBody>
      </p:sp>
    </p:spTree>
    <p:extLst>
      <p:ext uri="{BB962C8B-B14F-4D97-AF65-F5344CB8AC3E}">
        <p14:creationId xmlns:p14="http://schemas.microsoft.com/office/powerpoint/2010/main" val="4103052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9354814-41CD-4B44-B7CA-86D864E8E329}" type="datetimeFigureOut">
              <a:rPr lang="nl-NL" smtClean="0"/>
              <a:t>14-12-2020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EC6E57D-5313-42CC-9042-6438F1402B4E}" type="slidenum">
              <a:rPr lang="nl-NL" smtClean="0"/>
              <a:t>‹nr.›</a:t>
            </a:fld>
            <a:endParaRPr lang="nl-NL"/>
          </a:p>
        </p:txBody>
      </p:sp>
    </p:spTree>
    <p:extLst>
      <p:ext uri="{BB962C8B-B14F-4D97-AF65-F5344CB8AC3E}">
        <p14:creationId xmlns:p14="http://schemas.microsoft.com/office/powerpoint/2010/main" val="572331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9354814-41CD-4B44-B7CA-86D864E8E329}" type="datetimeFigureOut">
              <a:rPr lang="nl-NL" smtClean="0"/>
              <a:t>14-12-2020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EC6E57D-5313-42CC-9042-6438F1402B4E}" type="slidenum">
              <a:rPr lang="nl-NL" smtClean="0"/>
              <a:t>‹nr.›</a:t>
            </a:fld>
            <a:endParaRPr lang="nl-NL"/>
          </a:p>
        </p:txBody>
      </p:sp>
    </p:spTree>
    <p:extLst>
      <p:ext uri="{BB962C8B-B14F-4D97-AF65-F5344CB8AC3E}">
        <p14:creationId xmlns:p14="http://schemas.microsoft.com/office/powerpoint/2010/main" val="1673945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D9354814-41CD-4B44-B7CA-86D864E8E329}" type="datetimeFigureOut">
              <a:rPr lang="nl-NL" smtClean="0"/>
              <a:t>14-12-2020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EC6E57D-5313-42CC-9042-6438F1402B4E}" type="slidenum">
              <a:rPr lang="nl-NL" smtClean="0"/>
              <a:t>‹nr.›</a:t>
            </a:fld>
            <a:endParaRPr lang="nl-NL"/>
          </a:p>
        </p:txBody>
      </p:sp>
    </p:spTree>
    <p:extLst>
      <p:ext uri="{BB962C8B-B14F-4D97-AF65-F5344CB8AC3E}">
        <p14:creationId xmlns:p14="http://schemas.microsoft.com/office/powerpoint/2010/main" val="345178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D9354814-41CD-4B44-B7CA-86D864E8E329}" type="datetimeFigureOut">
              <a:rPr lang="nl-NL" smtClean="0"/>
              <a:t>14-12-2020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EC6E57D-5313-42CC-9042-6438F1402B4E}" type="slidenum">
              <a:rPr lang="nl-NL" smtClean="0"/>
              <a:t>‹nr.›</a:t>
            </a:fld>
            <a:endParaRPr lang="nl-NL"/>
          </a:p>
        </p:txBody>
      </p:sp>
    </p:spTree>
    <p:extLst>
      <p:ext uri="{BB962C8B-B14F-4D97-AF65-F5344CB8AC3E}">
        <p14:creationId xmlns:p14="http://schemas.microsoft.com/office/powerpoint/2010/main" val="297852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54814-41CD-4B44-B7CA-86D864E8E329}" type="datetimeFigureOut">
              <a:rPr lang="nl-NL" smtClean="0"/>
              <a:t>14-12-2020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6E57D-5313-42CC-9042-6438F1402B4E}" type="slidenum">
              <a:rPr lang="nl-NL" smtClean="0"/>
              <a:t>‹nr.›</a:t>
            </a:fld>
            <a:endParaRPr lang="nl-NL"/>
          </a:p>
        </p:txBody>
      </p:sp>
    </p:spTree>
    <p:extLst>
      <p:ext uri="{BB962C8B-B14F-4D97-AF65-F5344CB8AC3E}">
        <p14:creationId xmlns:p14="http://schemas.microsoft.com/office/powerpoint/2010/main" val="1935657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hyperlink" Target="http://www.kopstoring.nl/" TargetMode="External"/><Relationship Id="rId7"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vimeo.com/305961690/684b8598cf" TargetMode="External"/><Relationship Id="rId4" Type="http://schemas.openxmlformats.org/officeDocument/2006/relationships/hyperlink" Target="http://www.kopopouders.n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trimbos.nl/kennis/kopp-kvo"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mailto:tdoesum@trimbos.nl" TargetMode="External"/><Relationship Id="rId4" Type="http://schemas.openxmlformats.org/officeDocument/2006/relationships/hyperlink" Target="mailto:agee@trimbos.nl"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5.emf"/><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64454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Risico factoren (2)</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a:xfrm>
            <a:off x="838200" y="1860945"/>
            <a:ext cx="10515600" cy="4037237"/>
          </a:xfrm>
        </p:spPr>
        <p:txBody>
          <a:bodyPr>
            <a:normAutofit/>
          </a:bodyPr>
          <a:lstStyle/>
          <a:p>
            <a:r>
              <a:rPr lang="nl-NL" sz="2400" dirty="0"/>
              <a:t>Opvoedvaardigheden van de ouders</a:t>
            </a:r>
          </a:p>
          <a:p>
            <a:pPr lvl="1">
              <a:buFont typeface="Calibri" panose="020F0502020204030204" pitchFamily="34" charset="0"/>
              <a:buChar char="›"/>
            </a:pPr>
            <a:r>
              <a:rPr lang="nl-NL" dirty="0"/>
              <a:t>aandacht, betrokkenheid, toezicht, voorbeeldgedrag</a:t>
            </a:r>
          </a:p>
          <a:p>
            <a:r>
              <a:rPr lang="nl-NL" sz="2400" dirty="0"/>
              <a:t>Conflicten tussen de ouders</a:t>
            </a:r>
          </a:p>
          <a:p>
            <a:r>
              <a:rPr lang="nl-NL" sz="2400" dirty="0"/>
              <a:t>Beide ouders psychisch probleem en/of verslaving</a:t>
            </a:r>
          </a:p>
          <a:p>
            <a:r>
              <a:rPr lang="nl-NL" sz="2400" dirty="0"/>
              <a:t>Afwezigheid / overbelasting andere ouder</a:t>
            </a:r>
          </a:p>
          <a:p>
            <a:r>
              <a:rPr lang="nl-NL" sz="2400" dirty="0"/>
              <a:t>Stress, financiële problemen</a:t>
            </a:r>
          </a:p>
          <a:p>
            <a:r>
              <a:rPr lang="nl-NL" sz="2400" dirty="0"/>
              <a:t>Huiselijk geweld/kindermishandeling</a:t>
            </a:r>
          </a:p>
          <a:p>
            <a:endParaRPr lang="nl-NL" sz="2400" dirty="0"/>
          </a:p>
        </p:txBody>
      </p:sp>
      <p:pic>
        <p:nvPicPr>
          <p:cNvPr id="6" name="Afbeelding 5">
            <a:extLst>
              <a:ext uri="{FF2B5EF4-FFF2-40B4-BE49-F238E27FC236}">
                <a16:creationId xmlns:a16="http://schemas.microsoft.com/office/drawing/2014/main" id="{56718C16-23CB-4F2D-A559-2903586C7D0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444840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Beschermende factoren</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p:txBody>
          <a:bodyPr>
            <a:normAutofit/>
          </a:bodyPr>
          <a:lstStyle/>
          <a:p>
            <a:r>
              <a:rPr lang="nl-NL" sz="2400" dirty="0"/>
              <a:t>Veilige hechting </a:t>
            </a:r>
          </a:p>
          <a:p>
            <a:r>
              <a:rPr lang="nl-NL" sz="2400" dirty="0"/>
              <a:t>Positieve ouder-kind interactie / opvoedvaardigheden</a:t>
            </a:r>
          </a:p>
          <a:p>
            <a:r>
              <a:rPr lang="nl-NL" sz="2400" dirty="0"/>
              <a:t>Ondersteuning door gezonde ouder</a:t>
            </a:r>
          </a:p>
          <a:p>
            <a:r>
              <a:rPr lang="nl-NL" sz="2400" dirty="0"/>
              <a:t>Sociale steun in de omgeving</a:t>
            </a:r>
          </a:p>
          <a:p>
            <a:r>
              <a:rPr lang="nl-NL" sz="2400" dirty="0" err="1"/>
              <a:t>Copingvaardigheden</a:t>
            </a:r>
            <a:r>
              <a:rPr lang="nl-NL" sz="2400" dirty="0"/>
              <a:t> en sociale redzaamheid kind (veerkracht)</a:t>
            </a:r>
          </a:p>
          <a:p>
            <a:r>
              <a:rPr lang="nl-NL" sz="2400" dirty="0"/>
              <a:t>Heldere kijk van het kind op de ouderlijke problematiek</a:t>
            </a:r>
          </a:p>
          <a:p>
            <a:endParaRPr lang="nl-NL" sz="2400" dirty="0"/>
          </a:p>
          <a:p>
            <a:endParaRPr lang="nl-NL" sz="2400" dirty="0"/>
          </a:p>
        </p:txBody>
      </p:sp>
      <p:pic>
        <p:nvPicPr>
          <p:cNvPr id="6" name="Afbeelding 5">
            <a:extLst>
              <a:ext uri="{FF2B5EF4-FFF2-40B4-BE49-F238E27FC236}">
                <a16:creationId xmlns:a16="http://schemas.microsoft.com/office/drawing/2014/main" id="{2E8E0F15-7812-49BF-8E43-88D18CB42AD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2975502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Signaleren</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a:xfrm>
            <a:off x="838200" y="2563317"/>
            <a:ext cx="10515600" cy="3613645"/>
          </a:xfrm>
        </p:spPr>
        <p:txBody>
          <a:bodyPr>
            <a:normAutofit/>
          </a:bodyPr>
          <a:lstStyle/>
          <a:p>
            <a:pPr marL="0" indent="0" algn="ctr">
              <a:buNone/>
            </a:pPr>
            <a:r>
              <a:rPr lang="nl-NL" b="1" dirty="0"/>
              <a:t>VRAAG: Op welke signalen letten jullie bij jonge mantelzorgers? </a:t>
            </a:r>
          </a:p>
          <a:p>
            <a:endParaRPr lang="nl-NL" dirty="0"/>
          </a:p>
        </p:txBody>
      </p:sp>
      <p:pic>
        <p:nvPicPr>
          <p:cNvPr id="5" name="Afbeelding 4">
            <a:extLst>
              <a:ext uri="{FF2B5EF4-FFF2-40B4-BE49-F238E27FC236}">
                <a16:creationId xmlns:a16="http://schemas.microsoft.com/office/drawing/2014/main" id="{D1079066-82E9-4B7F-B672-470B017FA76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4172287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Signalen KOPP/KOV-kinderen</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p:txBody>
          <a:bodyPr>
            <a:normAutofit/>
          </a:bodyPr>
          <a:lstStyle/>
          <a:p>
            <a:pPr marL="0" indent="0">
              <a:buNone/>
            </a:pPr>
            <a:r>
              <a:rPr lang="nl-NL" sz="2400" dirty="0"/>
              <a:t>Niet-specifieke signalen</a:t>
            </a:r>
          </a:p>
          <a:p>
            <a:pPr marL="0" indent="0">
              <a:buNone/>
            </a:pPr>
            <a:endParaRPr lang="nl-NL" sz="2400" dirty="0"/>
          </a:p>
          <a:p>
            <a:pPr marL="0" indent="0">
              <a:buNone/>
            </a:pPr>
            <a:r>
              <a:rPr lang="nl-NL" sz="2400" dirty="0"/>
              <a:t>Specifieke signalen</a:t>
            </a:r>
          </a:p>
          <a:p>
            <a:r>
              <a:rPr lang="nl-NL" sz="2400" dirty="0"/>
              <a:t>Kind neemt de ouderrol over (</a:t>
            </a:r>
            <a:r>
              <a:rPr lang="nl-NL" sz="2400" dirty="0" err="1"/>
              <a:t>parentificatie</a:t>
            </a:r>
            <a:r>
              <a:rPr lang="nl-NL" sz="2400" dirty="0"/>
              <a:t>)</a:t>
            </a:r>
          </a:p>
          <a:p>
            <a:r>
              <a:rPr lang="nl-NL" sz="2400" dirty="0"/>
              <a:t>Neemt geen vriendjes mee naar huis</a:t>
            </a:r>
          </a:p>
          <a:p>
            <a:r>
              <a:rPr lang="nl-NL" sz="2400" dirty="0"/>
              <a:t>Schaamte en schuldgevoelens</a:t>
            </a:r>
          </a:p>
          <a:p>
            <a:r>
              <a:rPr lang="nl-NL" sz="2400" dirty="0"/>
              <a:t>Cijfert zichzelf weg, negatief zelfbeeld</a:t>
            </a:r>
          </a:p>
          <a:p>
            <a:r>
              <a:rPr lang="nl-NL" sz="2400" dirty="0"/>
              <a:t>Sterk verantwoordelijkheidsgevoel</a:t>
            </a:r>
          </a:p>
          <a:p>
            <a:endParaRPr lang="nl-NL" sz="2400" dirty="0"/>
          </a:p>
        </p:txBody>
      </p:sp>
      <p:pic>
        <p:nvPicPr>
          <p:cNvPr id="5" name="Afbeelding 4">
            <a:extLst>
              <a:ext uri="{FF2B5EF4-FFF2-40B4-BE49-F238E27FC236}">
                <a16:creationId xmlns:a16="http://schemas.microsoft.com/office/drawing/2014/main" id="{6083FC53-1B7C-4E59-AA64-3B768183C66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4133032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Signalen KOPP/KOV-kinderen</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p:txBody>
          <a:bodyPr/>
          <a:lstStyle/>
          <a:p>
            <a:pPr marL="0" indent="0">
              <a:buNone/>
            </a:pPr>
            <a:r>
              <a:rPr lang="nl-NL" dirty="0"/>
              <a:t>Maar………</a:t>
            </a:r>
          </a:p>
          <a:p>
            <a:pPr marL="0" indent="0">
              <a:buNone/>
            </a:pPr>
            <a:endParaRPr lang="nl-NL" dirty="0"/>
          </a:p>
          <a:p>
            <a:pPr marL="0" indent="0">
              <a:buNone/>
            </a:pPr>
            <a:r>
              <a:rPr lang="nl-NL" dirty="0"/>
              <a:t>bij het merendeel van de KOPP-kinderen worden GEEN signalen opgemerkt !</a:t>
            </a:r>
          </a:p>
          <a:p>
            <a:endParaRPr lang="nl-NL" dirty="0"/>
          </a:p>
        </p:txBody>
      </p:sp>
      <p:pic>
        <p:nvPicPr>
          <p:cNvPr id="6" name="Afbeelding 5">
            <a:extLst>
              <a:ext uri="{FF2B5EF4-FFF2-40B4-BE49-F238E27FC236}">
                <a16:creationId xmlns:a16="http://schemas.microsoft.com/office/drawing/2014/main" id="{B32193DF-015F-4F1E-8477-D2223EF86BA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4210364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a:xfrm>
            <a:off x="838200" y="352817"/>
            <a:ext cx="10515600" cy="1325563"/>
          </a:xfrm>
        </p:spPr>
        <p:txBody>
          <a:bodyPr/>
          <a:lstStyle/>
          <a:p>
            <a:r>
              <a:rPr lang="nl-NL" dirty="0"/>
              <a:t>Wat willen kinderen zelf?</a:t>
            </a:r>
          </a:p>
        </p:txBody>
      </p:sp>
      <p:pic>
        <p:nvPicPr>
          <p:cNvPr id="8" name="Tijdelijke aanduiding voor inhoud 6">
            <a:extLst>
              <a:ext uri="{FF2B5EF4-FFF2-40B4-BE49-F238E27FC236}">
                <a16:creationId xmlns:a16="http://schemas.microsoft.com/office/drawing/2014/main" id="{FD5AB1D3-1218-42B5-887C-C857C7A1CFD4}"/>
              </a:ext>
            </a:extLst>
          </p:cNvPr>
          <p:cNvPicPr>
            <a:picLocks noChangeAspect="1"/>
          </p:cNvPicPr>
          <p:nvPr/>
        </p:nvPicPr>
        <p:blipFill rotWithShape="1">
          <a:blip r:embed="rId4"/>
          <a:srcRect l="16187" t="13846" r="17400" b="4616"/>
          <a:stretch/>
        </p:blipFill>
        <p:spPr>
          <a:xfrm>
            <a:off x="6727373" y="887294"/>
            <a:ext cx="5133190" cy="3341416"/>
          </a:xfrm>
          <a:prstGeom prst="rect">
            <a:avLst/>
          </a:prstGeom>
        </p:spPr>
      </p:pic>
      <p:sp>
        <p:nvSpPr>
          <p:cNvPr id="6" name="Tijdelijke aanduiding voor inhoud 5">
            <a:extLst>
              <a:ext uri="{FF2B5EF4-FFF2-40B4-BE49-F238E27FC236}">
                <a16:creationId xmlns:a16="http://schemas.microsoft.com/office/drawing/2014/main" id="{24E22B97-107F-4084-9E2E-B0645FC8EF4D}"/>
              </a:ext>
            </a:extLst>
          </p:cNvPr>
          <p:cNvSpPr txBox="1">
            <a:spLocks/>
          </p:cNvSpPr>
          <p:nvPr/>
        </p:nvSpPr>
        <p:spPr>
          <a:xfrm>
            <a:off x="838200" y="1795448"/>
            <a:ext cx="10752667" cy="42781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2000" dirty="0"/>
              <a:t>Wees </a:t>
            </a:r>
            <a:r>
              <a:rPr lang="nl-NL" sz="2000" b="1" dirty="0"/>
              <a:t>alert op signalen </a:t>
            </a:r>
            <a:r>
              <a:rPr lang="nl-NL" sz="2000" dirty="0"/>
              <a:t>dat het thuis niet goed gaat.</a:t>
            </a:r>
          </a:p>
          <a:p>
            <a:endParaRPr lang="nl-NL" sz="2000" dirty="0"/>
          </a:p>
          <a:p>
            <a:r>
              <a:rPr lang="nl-NL" sz="2000" b="1" dirty="0"/>
              <a:t>Heb oog voor ons en onze behoeften. </a:t>
            </a:r>
          </a:p>
          <a:p>
            <a:endParaRPr lang="nl-NL" sz="2000" dirty="0"/>
          </a:p>
          <a:p>
            <a:r>
              <a:rPr lang="nl-NL" sz="2000" b="1" dirty="0"/>
              <a:t>Informeer </a:t>
            </a:r>
            <a:r>
              <a:rPr lang="nl-NL" sz="2000" dirty="0"/>
              <a:t>over wat het probleem van onze ouder inhoudt. </a:t>
            </a:r>
          </a:p>
          <a:p>
            <a:endParaRPr lang="nl-NL" sz="2000" dirty="0"/>
          </a:p>
          <a:p>
            <a:r>
              <a:rPr lang="nl-NL" sz="2000" dirty="0"/>
              <a:t>Probeer ons te </a:t>
            </a:r>
            <a:r>
              <a:rPr lang="nl-NL" sz="2000" b="1" dirty="0"/>
              <a:t>ontlasten in de zorg </a:t>
            </a:r>
            <a:r>
              <a:rPr lang="nl-NL" sz="2000" dirty="0"/>
              <a:t>voor onze ouder, maar </a:t>
            </a:r>
            <a:r>
              <a:rPr lang="nl-NL" sz="2000" b="1" dirty="0"/>
              <a:t>neem ons wel serieus </a:t>
            </a:r>
            <a:r>
              <a:rPr lang="nl-NL" sz="2000" dirty="0"/>
              <a:t>als ervaringsdeskundige.</a:t>
            </a:r>
          </a:p>
          <a:p>
            <a:endParaRPr lang="nl-NL" sz="2000" dirty="0"/>
          </a:p>
          <a:p>
            <a:r>
              <a:rPr lang="nl-NL" sz="2000" dirty="0"/>
              <a:t>Zie ons als een </a:t>
            </a:r>
            <a:r>
              <a:rPr lang="nl-NL" sz="2000" b="1" dirty="0"/>
              <a:t>gewoon kind in een moeilijke situatie</a:t>
            </a:r>
            <a:r>
              <a:rPr lang="nl-NL" sz="2000" dirty="0"/>
              <a:t>.</a:t>
            </a:r>
          </a:p>
          <a:p>
            <a:endParaRPr lang="nl-NL" sz="2000" dirty="0"/>
          </a:p>
        </p:txBody>
      </p:sp>
      <p:pic>
        <p:nvPicPr>
          <p:cNvPr id="5" name="Afbeelding 4">
            <a:extLst>
              <a:ext uri="{FF2B5EF4-FFF2-40B4-BE49-F238E27FC236}">
                <a16:creationId xmlns:a16="http://schemas.microsoft.com/office/drawing/2014/main" id="{1D452A8C-2EEE-4677-ABF1-E8F9B404591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385795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4" end="4"/>
                                            </p:txEl>
                                          </p:spTgt>
                                        </p:tgtEl>
                                        <p:attrNameLst>
                                          <p:attrName>style.visibility</p:attrName>
                                        </p:attrNameLst>
                                      </p:cBhvr>
                                      <p:to>
                                        <p:strVal val="visible"/>
                                      </p:to>
                                    </p:set>
                                    <p:animEffect transition="in" filter="fade">
                                      <p:cBhvr>
                                        <p:cTn id="14" dur="1000"/>
                                        <p:tgtEl>
                                          <p:spTgt spid="6">
                                            <p:txEl>
                                              <p:pRg st="4" end="4"/>
                                            </p:txEl>
                                          </p:spTgt>
                                        </p:tgtEl>
                                      </p:cBhvr>
                                    </p:animEffect>
                                    <p:anim calcmode="lin" valueType="num">
                                      <p:cBhvr>
                                        <p:cTn id="1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Effect transition="in" filter="fade">
                                      <p:cBhvr>
                                        <p:cTn id="21" dur="1000"/>
                                        <p:tgtEl>
                                          <p:spTgt spid="6">
                                            <p:txEl>
                                              <p:pRg st="6" end="6"/>
                                            </p:txEl>
                                          </p:spTgt>
                                        </p:tgtEl>
                                      </p:cBhvr>
                                    </p:animEffect>
                                    <p:anim calcmode="lin" valueType="num">
                                      <p:cBhvr>
                                        <p:cTn id="2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8" end="8"/>
                                            </p:txEl>
                                          </p:spTgt>
                                        </p:tgtEl>
                                        <p:attrNameLst>
                                          <p:attrName>style.visibility</p:attrName>
                                        </p:attrNameLst>
                                      </p:cBhvr>
                                      <p:to>
                                        <p:strVal val="visible"/>
                                      </p:to>
                                    </p:set>
                                    <p:animEffect transition="in" filter="fade">
                                      <p:cBhvr>
                                        <p:cTn id="28" dur="1000"/>
                                        <p:tgtEl>
                                          <p:spTgt spid="6">
                                            <p:txEl>
                                              <p:pRg st="8" end="8"/>
                                            </p:txEl>
                                          </p:spTgt>
                                        </p:tgtEl>
                                      </p:cBhvr>
                                    </p:animEffect>
                                    <p:anim calcmode="lin" valueType="num">
                                      <p:cBhvr>
                                        <p:cTn id="29"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a:xfrm>
            <a:off x="838199" y="365125"/>
            <a:ext cx="10982093" cy="1325563"/>
          </a:xfrm>
        </p:spPr>
        <p:txBody>
          <a:bodyPr/>
          <a:lstStyle/>
          <a:p>
            <a:r>
              <a:rPr lang="nl-NL" dirty="0"/>
              <a:t>Wat te doen? – Laagdrempelige ondersteuning</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a:xfrm>
            <a:off x="838200" y="1825625"/>
            <a:ext cx="10870580" cy="4351338"/>
          </a:xfrm>
        </p:spPr>
        <p:txBody>
          <a:bodyPr>
            <a:normAutofit/>
          </a:bodyPr>
          <a:lstStyle/>
          <a:p>
            <a:r>
              <a:rPr lang="nl-NL" sz="2400" dirty="0"/>
              <a:t>Praten helpt! </a:t>
            </a:r>
            <a:r>
              <a:rPr lang="nl-NL" sz="2400" dirty="0">
                <a:sym typeface="Wingdings" panose="05000000000000000000" pitchFamily="2" charset="2"/>
              </a:rPr>
              <a:t> </a:t>
            </a:r>
            <a:r>
              <a:rPr lang="nl-NL" sz="2400" dirty="0"/>
              <a:t>volwassen steunfiguur</a:t>
            </a:r>
          </a:p>
          <a:p>
            <a:endParaRPr lang="nl-NL" sz="2400" dirty="0"/>
          </a:p>
          <a:p>
            <a:r>
              <a:rPr lang="nl-NL" sz="2400" dirty="0"/>
              <a:t>Leuke dingen doen, afleiding </a:t>
            </a:r>
            <a:r>
              <a:rPr lang="nl-NL" sz="2400" dirty="0">
                <a:sym typeface="Wingdings" panose="05000000000000000000" pitchFamily="2" charset="2"/>
              </a:rPr>
              <a:t> ‘kind zijn’</a:t>
            </a:r>
            <a:endParaRPr lang="nl-NL" sz="2400" dirty="0"/>
          </a:p>
          <a:p>
            <a:endParaRPr lang="nl-NL" sz="2400" dirty="0"/>
          </a:p>
          <a:p>
            <a:r>
              <a:rPr lang="nl-NL" sz="2400" dirty="0"/>
              <a:t>Stilstaan bij de eigen gevoelens </a:t>
            </a:r>
            <a:r>
              <a:rPr lang="nl-NL" sz="2400" dirty="0">
                <a:sym typeface="Wingdings" panose="05000000000000000000" pitchFamily="2" charset="2"/>
              </a:rPr>
              <a:t> grenzen aangeven</a:t>
            </a:r>
          </a:p>
          <a:p>
            <a:endParaRPr lang="nl-NL" sz="2400" dirty="0"/>
          </a:p>
          <a:p>
            <a:r>
              <a:rPr lang="nl-NL" sz="2400" dirty="0"/>
              <a:t>Positief denken </a:t>
            </a:r>
            <a:r>
              <a:rPr lang="nl-NL" sz="2400" dirty="0">
                <a:sym typeface="Wingdings" panose="05000000000000000000" pitchFamily="2" charset="2"/>
              </a:rPr>
              <a:t> wat ging er goed vandaag, waar ben je trots op, etc.</a:t>
            </a:r>
            <a:endParaRPr lang="nl-NL" sz="2400" dirty="0"/>
          </a:p>
        </p:txBody>
      </p:sp>
      <p:pic>
        <p:nvPicPr>
          <p:cNvPr id="5" name="Afbeelding 4">
            <a:extLst>
              <a:ext uri="{FF2B5EF4-FFF2-40B4-BE49-F238E27FC236}">
                <a16:creationId xmlns:a16="http://schemas.microsoft.com/office/drawing/2014/main" id="{A2B51915-BA0A-4046-9FA4-E759B1C972A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4069814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Wat te doen?</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a:xfrm>
            <a:off x="838200" y="2383435"/>
            <a:ext cx="10515600" cy="3793527"/>
          </a:xfrm>
        </p:spPr>
        <p:txBody>
          <a:bodyPr/>
          <a:lstStyle/>
          <a:p>
            <a:pPr marL="0" indent="0" algn="ctr">
              <a:buNone/>
            </a:pPr>
            <a:r>
              <a:rPr lang="nl-NL" b="1" dirty="0"/>
              <a:t>VRAAG: Hoe begin je een gesprek? Welke drempels, weerstand is er om een gesprek aan te gaan? En hoe ga je daarmee om?</a:t>
            </a:r>
          </a:p>
          <a:p>
            <a:pPr marL="0" indent="0">
              <a:buNone/>
            </a:pPr>
            <a:endParaRPr lang="nl-NL" b="1" dirty="0"/>
          </a:p>
        </p:txBody>
      </p:sp>
      <p:sp>
        <p:nvSpPr>
          <p:cNvPr id="5" name="Tekstvak 4">
            <a:extLst>
              <a:ext uri="{FF2B5EF4-FFF2-40B4-BE49-F238E27FC236}">
                <a16:creationId xmlns:a16="http://schemas.microsoft.com/office/drawing/2014/main" id="{75FD5D2B-E4C5-4E55-A41B-C0FA7FB35D4A}"/>
              </a:ext>
            </a:extLst>
          </p:cNvPr>
          <p:cNvSpPr txBox="1"/>
          <p:nvPr/>
        </p:nvSpPr>
        <p:spPr>
          <a:xfrm>
            <a:off x="6879771" y="3553145"/>
            <a:ext cx="3758878" cy="369332"/>
          </a:xfrm>
          <a:prstGeom prst="rect">
            <a:avLst/>
          </a:prstGeom>
          <a:noFill/>
        </p:spPr>
        <p:txBody>
          <a:bodyPr wrap="square" rtlCol="0">
            <a:spAutoFit/>
          </a:bodyPr>
          <a:lstStyle/>
          <a:p>
            <a:endParaRPr lang="nl-NL" dirty="0">
              <a:highlight>
                <a:srgbClr val="FFFF00"/>
              </a:highlight>
            </a:endParaRPr>
          </a:p>
        </p:txBody>
      </p:sp>
      <p:pic>
        <p:nvPicPr>
          <p:cNvPr id="6" name="Afbeelding 5">
            <a:extLst>
              <a:ext uri="{FF2B5EF4-FFF2-40B4-BE49-F238E27FC236}">
                <a16:creationId xmlns:a16="http://schemas.microsoft.com/office/drawing/2014/main" id="{E47CEECE-0C2D-4A07-B15B-1CB2357589A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4161135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Wat te doen? – Professioneel handelen</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a:xfrm>
            <a:off x="5822795" y="1860946"/>
            <a:ext cx="6075556" cy="4092992"/>
          </a:xfrm>
        </p:spPr>
        <p:txBody>
          <a:bodyPr>
            <a:normAutofit/>
          </a:bodyPr>
          <a:lstStyle/>
          <a:p>
            <a:r>
              <a:rPr lang="nl-NL" sz="2400" b="1" dirty="0"/>
              <a:t>KOPP/KOV richtlijn </a:t>
            </a:r>
            <a:r>
              <a:rPr lang="nl-NL" sz="2400" dirty="0"/>
              <a:t>(jeugdzorg) </a:t>
            </a:r>
            <a:r>
              <a:rPr lang="nl-NL" sz="2400" dirty="0">
                <a:sym typeface="Wingdings" panose="05000000000000000000" pitchFamily="2" charset="2"/>
              </a:rPr>
              <a:t> S</a:t>
            </a:r>
            <a:r>
              <a:rPr lang="nl-NL" sz="2400" dirty="0"/>
              <a:t>creening- en interventiekeuzelijst (SIK-lijst))</a:t>
            </a:r>
          </a:p>
          <a:p>
            <a:pPr lvl="1"/>
            <a:endParaRPr lang="nl-NL" dirty="0"/>
          </a:p>
          <a:p>
            <a:r>
              <a:rPr lang="nl-NL" sz="2400" b="1" dirty="0"/>
              <a:t>Generieke module KOPP/KOV </a:t>
            </a:r>
            <a:r>
              <a:rPr lang="nl-NL" sz="2400" dirty="0"/>
              <a:t>(volwassen zorg) </a:t>
            </a:r>
            <a:r>
              <a:rPr lang="nl-NL" sz="2400" dirty="0">
                <a:sym typeface="Wingdings" panose="05000000000000000000" pitchFamily="2" charset="2"/>
              </a:rPr>
              <a:t> </a:t>
            </a:r>
            <a:r>
              <a:rPr lang="nl-NL" sz="2400" dirty="0"/>
              <a:t>Handige werkkaarten!</a:t>
            </a:r>
          </a:p>
          <a:p>
            <a:endParaRPr lang="nl-NL" sz="2400" dirty="0"/>
          </a:p>
          <a:p>
            <a:r>
              <a:rPr lang="nl-NL" sz="2400" b="1" dirty="0" err="1"/>
              <a:t>Kindcheck</a:t>
            </a:r>
            <a:r>
              <a:rPr lang="nl-NL" sz="2400" dirty="0"/>
              <a:t> </a:t>
            </a:r>
            <a:r>
              <a:rPr lang="nl-NL" sz="2400" dirty="0">
                <a:sym typeface="Wingdings" panose="05000000000000000000" pitchFamily="2" charset="2"/>
              </a:rPr>
              <a:t> </a:t>
            </a:r>
            <a:r>
              <a:rPr lang="nl-NL" sz="2400" dirty="0"/>
              <a:t>niet alleen bij vermoedens van huiselijk geweld</a:t>
            </a:r>
          </a:p>
        </p:txBody>
      </p:sp>
      <p:pic>
        <p:nvPicPr>
          <p:cNvPr id="5" name="Picture 3" descr="Inline image 2">
            <a:extLst>
              <a:ext uri="{FF2B5EF4-FFF2-40B4-BE49-F238E27FC236}">
                <a16:creationId xmlns:a16="http://schemas.microsoft.com/office/drawing/2014/main" id="{02F3463F-EFEE-48B8-8ADE-3F54087C749F}"/>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887" t="7091" r="13993" b="15140"/>
          <a:stretch/>
        </p:blipFill>
        <p:spPr bwMode="auto">
          <a:xfrm rot="5400000">
            <a:off x="1018524" y="1188975"/>
            <a:ext cx="3790723" cy="4794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Afbeelding 6">
            <a:extLst>
              <a:ext uri="{FF2B5EF4-FFF2-40B4-BE49-F238E27FC236}">
                <a16:creationId xmlns:a16="http://schemas.microsoft.com/office/drawing/2014/main" id="{D8F520A6-E549-4812-995C-2FA00514F9E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3486227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Wat te doen? – Interventies (1)</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p:txBody>
          <a:bodyPr>
            <a:normAutofit/>
          </a:bodyPr>
          <a:lstStyle/>
          <a:p>
            <a:r>
              <a:rPr lang="nl-NL" dirty="0"/>
              <a:t>Informatieboekjes KOPP/KOV</a:t>
            </a:r>
          </a:p>
          <a:p>
            <a:r>
              <a:rPr lang="nl-NL" dirty="0"/>
              <a:t>Individuele gesprekken</a:t>
            </a:r>
          </a:p>
          <a:p>
            <a:r>
              <a:rPr lang="nl-NL" dirty="0"/>
              <a:t>Gezinsgesprekken</a:t>
            </a:r>
          </a:p>
          <a:p>
            <a:r>
              <a:rPr lang="nl-NL" dirty="0">
                <a:hlinkClick r:id="rId3"/>
              </a:rPr>
              <a:t>Kopstoring</a:t>
            </a:r>
            <a:r>
              <a:rPr lang="nl-NL" dirty="0"/>
              <a:t> &amp; </a:t>
            </a:r>
            <a:r>
              <a:rPr lang="nl-NL" dirty="0" err="1">
                <a:hlinkClick r:id="rId4"/>
              </a:rPr>
              <a:t>KopOpOuders</a:t>
            </a:r>
            <a:r>
              <a:rPr lang="nl-NL" dirty="0"/>
              <a:t> (online, anoniem)</a:t>
            </a:r>
          </a:p>
          <a:p>
            <a:r>
              <a:rPr lang="nl-NL" dirty="0">
                <a:hlinkClick r:id="rId5"/>
              </a:rPr>
              <a:t>Buitenshuisproject </a:t>
            </a:r>
            <a:r>
              <a:rPr lang="nl-NL" dirty="0"/>
              <a:t>(pilot)</a:t>
            </a:r>
          </a:p>
          <a:p>
            <a:pPr marL="0" indent="0">
              <a:buNone/>
            </a:pPr>
            <a:endParaRPr lang="nl-NL" dirty="0"/>
          </a:p>
        </p:txBody>
      </p:sp>
      <p:pic>
        <p:nvPicPr>
          <p:cNvPr id="5" name="Afbeelding 4">
            <a:extLst>
              <a:ext uri="{FF2B5EF4-FFF2-40B4-BE49-F238E27FC236}">
                <a16:creationId xmlns:a16="http://schemas.microsoft.com/office/drawing/2014/main" id="{F977A759-6C84-47F7-B24F-D56804E374CA}"/>
              </a:ext>
            </a:extLst>
          </p:cNvPr>
          <p:cNvPicPr>
            <a:picLocks noChangeAspect="1"/>
          </p:cNvPicPr>
          <p:nvPr/>
        </p:nvPicPr>
        <p:blipFill>
          <a:blip r:embed="rId6"/>
          <a:stretch>
            <a:fillRect/>
          </a:stretch>
        </p:blipFill>
        <p:spPr>
          <a:xfrm>
            <a:off x="7979102" y="2035823"/>
            <a:ext cx="2843759" cy="3212976"/>
          </a:xfrm>
          <a:prstGeom prst="rect">
            <a:avLst/>
          </a:prstGeom>
        </p:spPr>
      </p:pic>
      <p:pic>
        <p:nvPicPr>
          <p:cNvPr id="6" name="Afbeelding 5">
            <a:extLst>
              <a:ext uri="{FF2B5EF4-FFF2-40B4-BE49-F238E27FC236}">
                <a16:creationId xmlns:a16="http://schemas.microsoft.com/office/drawing/2014/main" id="{735115BA-4D48-46C8-9862-76401AD47D62}"/>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1206671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DCB9B3-361D-44D7-BAB9-91704CD1162A}"/>
              </a:ext>
            </a:extLst>
          </p:cNvPr>
          <p:cNvSpPr>
            <a:spLocks noGrp="1"/>
          </p:cNvSpPr>
          <p:nvPr>
            <p:ph type="title"/>
          </p:nvPr>
        </p:nvSpPr>
        <p:spPr>
          <a:xfrm>
            <a:off x="838200" y="1529171"/>
            <a:ext cx="10515600" cy="1325563"/>
          </a:xfrm>
        </p:spPr>
        <p:txBody>
          <a:bodyPr/>
          <a:lstStyle/>
          <a:p>
            <a:pPr algn="ctr"/>
            <a:r>
              <a:rPr lang="nl-NL" b="1" dirty="0"/>
              <a:t>Signaleren &amp; ondersteunen </a:t>
            </a:r>
            <a:br>
              <a:rPr lang="nl-NL" b="1" dirty="0"/>
            </a:br>
            <a:r>
              <a:rPr lang="nl-NL" b="1" dirty="0"/>
              <a:t>van KOPP/KOV kinderen </a:t>
            </a:r>
            <a:endParaRPr lang="nl-NL" dirty="0"/>
          </a:p>
        </p:txBody>
      </p:sp>
      <p:sp>
        <p:nvSpPr>
          <p:cNvPr id="3" name="Tijdelijke aanduiding voor inhoud 2">
            <a:extLst>
              <a:ext uri="{FF2B5EF4-FFF2-40B4-BE49-F238E27FC236}">
                <a16:creationId xmlns:a16="http://schemas.microsoft.com/office/drawing/2014/main" id="{5C0D39FE-0BE0-4D33-8C19-F7DD23EF7380}"/>
              </a:ext>
            </a:extLst>
          </p:cNvPr>
          <p:cNvSpPr>
            <a:spLocks noGrp="1"/>
          </p:cNvSpPr>
          <p:nvPr>
            <p:ph idx="1"/>
          </p:nvPr>
        </p:nvSpPr>
        <p:spPr>
          <a:xfrm>
            <a:off x="838200" y="3308530"/>
            <a:ext cx="10515600" cy="2232299"/>
          </a:xfrm>
        </p:spPr>
        <p:txBody>
          <a:bodyPr>
            <a:normAutofit/>
          </a:bodyPr>
          <a:lstStyle/>
          <a:p>
            <a:pPr marL="363538" lvl="1" indent="0" algn="ctr">
              <a:buNone/>
            </a:pPr>
            <a:r>
              <a:rPr lang="nl-NL" sz="2800" dirty="0"/>
              <a:t>Anouk de Gee, Trimbos-instituut</a:t>
            </a:r>
          </a:p>
          <a:p>
            <a:pPr marL="363538" lvl="1" indent="0" algn="ctr">
              <a:buNone/>
            </a:pPr>
            <a:r>
              <a:rPr lang="nl-NL" sz="2800" dirty="0"/>
              <a:t>Tessa van Doesum, Trimbos-instituut</a:t>
            </a:r>
          </a:p>
          <a:p>
            <a:pPr marL="363538" lvl="1" indent="0" algn="ctr">
              <a:buNone/>
            </a:pPr>
            <a:r>
              <a:rPr lang="nl-NL" sz="2800" dirty="0"/>
              <a:t>Veronique Bosch, jonge mantelzorger &amp; KOV</a:t>
            </a:r>
          </a:p>
        </p:txBody>
      </p:sp>
      <p:pic>
        <p:nvPicPr>
          <p:cNvPr id="6" name="Afbeelding 5">
            <a:extLst>
              <a:ext uri="{FF2B5EF4-FFF2-40B4-BE49-F238E27FC236}">
                <a16:creationId xmlns:a16="http://schemas.microsoft.com/office/drawing/2014/main" id="{A7AC92FB-8FE8-4E4E-A2E6-44D2158385E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3216241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Wat te doen? – Interventies (2)</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p:txBody>
          <a:bodyPr>
            <a:normAutofit/>
          </a:bodyPr>
          <a:lstStyle/>
          <a:p>
            <a:pPr marL="0" indent="0">
              <a:buNone/>
            </a:pPr>
            <a:r>
              <a:rPr lang="nl-NL" dirty="0"/>
              <a:t>KOPP/KOV groepen, verschillende leeftijden 4-25 jaar</a:t>
            </a:r>
          </a:p>
          <a:p>
            <a:pPr marL="0" indent="0">
              <a:buNone/>
            </a:pPr>
            <a:endParaRPr lang="nl-NL" dirty="0"/>
          </a:p>
          <a:p>
            <a:pPr marL="0" indent="0">
              <a:buNone/>
            </a:pPr>
            <a:r>
              <a:rPr lang="nl-NL" dirty="0"/>
              <a:t>Doelen:</a:t>
            </a:r>
          </a:p>
          <a:p>
            <a:pPr lvl="1"/>
            <a:r>
              <a:rPr lang="nl-NL" dirty="0"/>
              <a:t>Informatie geven over psychische en verslavingsproblemen</a:t>
            </a:r>
          </a:p>
          <a:p>
            <a:pPr lvl="1"/>
            <a:r>
              <a:rPr lang="nl-NL" dirty="0"/>
              <a:t>Verminderen van negatieve gedachten en gevoelens</a:t>
            </a:r>
          </a:p>
          <a:p>
            <a:pPr lvl="1"/>
            <a:r>
              <a:rPr lang="nl-NL" dirty="0"/>
              <a:t>Gevoelens leren (h)erkennen en uiten</a:t>
            </a:r>
          </a:p>
          <a:p>
            <a:pPr lvl="1"/>
            <a:r>
              <a:rPr lang="nl-NL" dirty="0"/>
              <a:t>Competentie vergroten</a:t>
            </a:r>
          </a:p>
          <a:p>
            <a:pPr lvl="1"/>
            <a:r>
              <a:rPr lang="nl-NL" dirty="0"/>
              <a:t>Isolement doorbreken </a:t>
            </a:r>
          </a:p>
          <a:p>
            <a:pPr marL="457200" lvl="1" indent="0">
              <a:buNone/>
            </a:pPr>
            <a:endParaRPr lang="nl-NL" dirty="0"/>
          </a:p>
          <a:p>
            <a:pPr marL="0" indent="0">
              <a:buNone/>
            </a:pPr>
            <a:endParaRPr lang="nl-NL" dirty="0"/>
          </a:p>
        </p:txBody>
      </p:sp>
      <p:pic>
        <p:nvPicPr>
          <p:cNvPr id="5" name="Afbeelding 4">
            <a:extLst>
              <a:ext uri="{FF2B5EF4-FFF2-40B4-BE49-F238E27FC236}">
                <a16:creationId xmlns:a16="http://schemas.microsoft.com/office/drawing/2014/main" id="{F4F55897-2172-4607-BC11-8364DF2A0A6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2613636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TAKE-HOME MESSAGES</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p:txBody>
          <a:bodyPr>
            <a:normAutofit/>
          </a:bodyPr>
          <a:lstStyle/>
          <a:p>
            <a:pPr marL="0" indent="0">
              <a:buNone/>
            </a:pPr>
            <a:r>
              <a:rPr lang="nl-NL" dirty="0"/>
              <a:t>Investeer in preventie van psychische problemen en begin bij het KOPP/KOV-KIND!</a:t>
            </a:r>
          </a:p>
          <a:p>
            <a:endParaRPr lang="nl-NL" dirty="0"/>
          </a:p>
          <a:p>
            <a:r>
              <a:rPr lang="nl-NL" dirty="0"/>
              <a:t>Het gesprek durven aangaan met ouder en kind maakt wezenlijk verschil voor het kind</a:t>
            </a:r>
          </a:p>
          <a:p>
            <a:r>
              <a:rPr lang="nl-NL" dirty="0"/>
              <a:t>Gebruik de tools voor aangaan van dit gesprek</a:t>
            </a:r>
          </a:p>
          <a:p>
            <a:r>
              <a:rPr lang="nl-NL" dirty="0"/>
              <a:t>Er zijn effectieve (vervolg)interventies</a:t>
            </a:r>
          </a:p>
          <a:p>
            <a:endParaRPr lang="nl-NL" dirty="0"/>
          </a:p>
        </p:txBody>
      </p:sp>
      <p:pic>
        <p:nvPicPr>
          <p:cNvPr id="5" name="Afbeelding 4">
            <a:extLst>
              <a:ext uri="{FF2B5EF4-FFF2-40B4-BE49-F238E27FC236}">
                <a16:creationId xmlns:a16="http://schemas.microsoft.com/office/drawing/2014/main" id="{E063BD01-8945-4CD9-B25B-45E7FD135E3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4039155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a:xfrm>
            <a:off x="838200" y="911535"/>
            <a:ext cx="10515600" cy="1325563"/>
          </a:xfrm>
        </p:spPr>
        <p:txBody>
          <a:bodyPr/>
          <a:lstStyle/>
          <a:p>
            <a:pPr algn="ctr"/>
            <a:r>
              <a:rPr lang="nl-NL" dirty="0"/>
              <a:t>Dank voor de aandacht</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a:xfrm>
            <a:off x="838200" y="2375211"/>
            <a:ext cx="10515600" cy="3801752"/>
          </a:xfrm>
        </p:spPr>
        <p:txBody>
          <a:bodyPr/>
          <a:lstStyle/>
          <a:p>
            <a:pPr marL="0" indent="0" algn="ctr">
              <a:buNone/>
            </a:pPr>
            <a:r>
              <a:rPr lang="nl-NL" dirty="0"/>
              <a:t>Meer informatie: </a:t>
            </a:r>
          </a:p>
          <a:p>
            <a:pPr marL="0" indent="0" algn="ctr">
              <a:buNone/>
            </a:pPr>
            <a:r>
              <a:rPr lang="nl-NL" dirty="0">
                <a:hlinkClick r:id="rId3"/>
              </a:rPr>
              <a:t>Trimbos.nl | Kinderen van ouders met psychische of verslavingsproblemen (KOPP/KOV)</a:t>
            </a:r>
            <a:endParaRPr lang="nl-NL" dirty="0"/>
          </a:p>
          <a:p>
            <a:pPr marL="0" indent="0" algn="ctr">
              <a:buNone/>
            </a:pPr>
            <a:endParaRPr lang="nl-NL" dirty="0"/>
          </a:p>
          <a:p>
            <a:pPr marL="0" indent="0" algn="ctr">
              <a:buNone/>
            </a:pPr>
            <a:r>
              <a:rPr lang="nl-NL" dirty="0"/>
              <a:t>Anouk de Gee: </a:t>
            </a:r>
            <a:r>
              <a:rPr lang="nl-NL" dirty="0">
                <a:hlinkClick r:id="rId4"/>
              </a:rPr>
              <a:t>agee@trimbos.nl</a:t>
            </a:r>
            <a:endParaRPr lang="nl-NL" dirty="0"/>
          </a:p>
          <a:p>
            <a:pPr marL="0" indent="0" algn="ctr">
              <a:buNone/>
            </a:pPr>
            <a:r>
              <a:rPr lang="nl-NL" dirty="0"/>
              <a:t>Tessa van Doesum: </a:t>
            </a:r>
            <a:r>
              <a:rPr lang="nl-NL" dirty="0">
                <a:hlinkClick r:id="rId5"/>
              </a:rPr>
              <a:t>tdoesum@trimbos.nl</a:t>
            </a:r>
            <a:r>
              <a:rPr lang="nl-NL" dirty="0"/>
              <a:t> </a:t>
            </a:r>
          </a:p>
        </p:txBody>
      </p:sp>
      <p:pic>
        <p:nvPicPr>
          <p:cNvPr id="5" name="Afbeelding 4">
            <a:extLst>
              <a:ext uri="{FF2B5EF4-FFF2-40B4-BE49-F238E27FC236}">
                <a16:creationId xmlns:a16="http://schemas.microsoft.com/office/drawing/2014/main" id="{0AF8DA1C-5028-48BF-8936-81F0C3C56F7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3832078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6477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9C5F0C-6750-4282-9D50-16515D86720B}"/>
              </a:ext>
            </a:extLst>
          </p:cNvPr>
          <p:cNvSpPr>
            <a:spLocks noGrp="1"/>
          </p:cNvSpPr>
          <p:nvPr>
            <p:ph type="title"/>
          </p:nvPr>
        </p:nvSpPr>
        <p:spPr/>
        <p:txBody>
          <a:bodyPr/>
          <a:lstStyle/>
          <a:p>
            <a:r>
              <a:rPr lang="nl-NL"/>
              <a:t>Programma</a:t>
            </a:r>
            <a:endParaRPr lang="nl-NL" dirty="0"/>
          </a:p>
        </p:txBody>
      </p:sp>
      <p:sp>
        <p:nvSpPr>
          <p:cNvPr id="3" name="Tijdelijke aanduiding voor inhoud 2">
            <a:extLst>
              <a:ext uri="{FF2B5EF4-FFF2-40B4-BE49-F238E27FC236}">
                <a16:creationId xmlns:a16="http://schemas.microsoft.com/office/drawing/2014/main" id="{7C68B791-252A-4FD5-BA7E-E1D0E0B02D4E}"/>
              </a:ext>
            </a:extLst>
          </p:cNvPr>
          <p:cNvSpPr>
            <a:spLocks noGrp="1"/>
          </p:cNvSpPr>
          <p:nvPr>
            <p:ph idx="1"/>
          </p:nvPr>
        </p:nvSpPr>
        <p:spPr/>
        <p:txBody>
          <a:bodyPr>
            <a:normAutofit/>
          </a:bodyPr>
          <a:lstStyle/>
          <a:p>
            <a:pPr>
              <a:lnSpc>
                <a:spcPct val="150000"/>
              </a:lnSpc>
            </a:pPr>
            <a:r>
              <a:rPr lang="nl-NL" sz="2400" dirty="0"/>
              <a:t>Introductie: cijfers en kenmerken</a:t>
            </a:r>
          </a:p>
          <a:p>
            <a:pPr>
              <a:lnSpc>
                <a:spcPct val="150000"/>
              </a:lnSpc>
            </a:pPr>
            <a:r>
              <a:rPr lang="nl-NL" sz="2400" dirty="0"/>
              <a:t>Beschermende &amp; risicofactoren</a:t>
            </a:r>
          </a:p>
          <a:p>
            <a:pPr>
              <a:lnSpc>
                <a:spcPct val="150000"/>
              </a:lnSpc>
            </a:pPr>
            <a:r>
              <a:rPr lang="nl-NL" sz="2400" dirty="0"/>
              <a:t>Wat willen KOPP-kinderen zelf? </a:t>
            </a:r>
          </a:p>
          <a:p>
            <a:pPr>
              <a:lnSpc>
                <a:spcPct val="150000"/>
              </a:lnSpc>
            </a:pPr>
            <a:r>
              <a:rPr lang="nl-NL" sz="2400" dirty="0"/>
              <a:t>Signalering </a:t>
            </a:r>
          </a:p>
          <a:p>
            <a:pPr>
              <a:lnSpc>
                <a:spcPct val="150000"/>
              </a:lnSpc>
            </a:pPr>
            <a:r>
              <a:rPr lang="nl-NL" sz="2400" dirty="0"/>
              <a:t>Wat te doen &amp; hoe te handelen</a:t>
            </a:r>
          </a:p>
        </p:txBody>
      </p:sp>
      <p:pic>
        <p:nvPicPr>
          <p:cNvPr id="13" name="Afbeelding 12">
            <a:extLst>
              <a:ext uri="{FF2B5EF4-FFF2-40B4-BE49-F238E27FC236}">
                <a16:creationId xmlns:a16="http://schemas.microsoft.com/office/drawing/2014/main" id="{5C602AB0-77EC-4046-9873-B70F8EEF3ED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359665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KOPP/KOV = </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p:txBody>
          <a:bodyPr/>
          <a:lstStyle/>
          <a:p>
            <a:pPr marL="0" indent="0">
              <a:buNone/>
            </a:pPr>
            <a:r>
              <a:rPr lang="nl-NL" sz="2400" dirty="0"/>
              <a:t>Kinderen van Ouders met Psychische Problemen</a:t>
            </a:r>
          </a:p>
          <a:p>
            <a:pPr marL="0" indent="0">
              <a:buNone/>
            </a:pPr>
            <a:r>
              <a:rPr lang="nl-NL" sz="2400" dirty="0"/>
              <a:t>Kinderen van Ouders met Verslavingsproblemen</a:t>
            </a:r>
          </a:p>
          <a:p>
            <a:pPr marL="0" indent="0">
              <a:buNone/>
            </a:pPr>
            <a:endParaRPr lang="nl-NL" dirty="0"/>
          </a:p>
          <a:p>
            <a:pPr marL="0" indent="0">
              <a:buNone/>
            </a:pPr>
            <a:r>
              <a:rPr lang="nl-NL" sz="2400" dirty="0"/>
              <a:t>577.000 KOPP/KOV in Nederland (bron: Nemesis II-studie)</a:t>
            </a:r>
          </a:p>
          <a:p>
            <a:pPr marL="0" indent="0">
              <a:buNone/>
            </a:pPr>
            <a:endParaRPr lang="nl-NL" sz="1050" dirty="0"/>
          </a:p>
          <a:p>
            <a:pPr marL="0" indent="0">
              <a:buNone/>
            </a:pPr>
            <a:r>
              <a:rPr lang="nl-NL" sz="2400" dirty="0"/>
              <a:t>		1 op de 6 kinderen</a:t>
            </a:r>
          </a:p>
          <a:p>
            <a:pPr marL="0" indent="0">
              <a:buNone/>
            </a:pPr>
            <a:endParaRPr lang="nl-NL" sz="1050" dirty="0"/>
          </a:p>
          <a:p>
            <a:pPr marL="0" indent="0">
              <a:buNone/>
            </a:pPr>
            <a:r>
              <a:rPr lang="nl-NL" dirty="0"/>
              <a:t>		</a:t>
            </a:r>
            <a:r>
              <a:rPr lang="nl-NL" b="1" dirty="0"/>
              <a:t>5 kinderen in een schoolklas van 30 leerlingen</a:t>
            </a:r>
          </a:p>
        </p:txBody>
      </p:sp>
      <p:pic>
        <p:nvPicPr>
          <p:cNvPr id="7" name="Afbeelding 6">
            <a:extLst>
              <a:ext uri="{FF2B5EF4-FFF2-40B4-BE49-F238E27FC236}">
                <a16:creationId xmlns:a16="http://schemas.microsoft.com/office/drawing/2014/main" id="{93E9AB5E-629D-405A-A323-67FAAD061EA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2167696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Risico</a:t>
            </a:r>
          </a:p>
        </p:txBody>
      </p:sp>
      <p:sp>
        <p:nvSpPr>
          <p:cNvPr id="6" name="Tijdelijke aanduiding voor inhoud 5">
            <a:extLst>
              <a:ext uri="{FF2B5EF4-FFF2-40B4-BE49-F238E27FC236}">
                <a16:creationId xmlns:a16="http://schemas.microsoft.com/office/drawing/2014/main" id="{66541CCC-FD46-485D-A587-EE6E14077B09}"/>
              </a:ext>
            </a:extLst>
          </p:cNvPr>
          <p:cNvSpPr>
            <a:spLocks noGrp="1"/>
          </p:cNvSpPr>
          <p:nvPr>
            <p:ph idx="1"/>
          </p:nvPr>
        </p:nvSpPr>
        <p:spPr>
          <a:xfrm>
            <a:off x="3304903" y="5991123"/>
            <a:ext cx="8048897" cy="501751"/>
          </a:xfrm>
        </p:spPr>
        <p:txBody>
          <a:bodyPr>
            <a:noAutofit/>
          </a:bodyPr>
          <a:lstStyle/>
          <a:p>
            <a:pPr marL="0" indent="0">
              <a:buNone/>
            </a:pPr>
            <a:r>
              <a:rPr lang="nl-NL" sz="1100" dirty="0"/>
              <a:t>Bronnen: Havinga PJ, </a:t>
            </a:r>
            <a:r>
              <a:rPr lang="nl-NL" sz="1100" dirty="0" err="1"/>
              <a:t>Boschloo</a:t>
            </a:r>
            <a:r>
              <a:rPr lang="nl-NL" sz="1100" dirty="0"/>
              <a:t> L, Bloemen AJP, et al. (2016). / Van </a:t>
            </a:r>
            <a:r>
              <a:rPr lang="nl-NL" sz="1100" dirty="0" err="1"/>
              <a:t>Dorsselaer</a:t>
            </a:r>
            <a:r>
              <a:rPr lang="nl-NL" sz="1100" dirty="0"/>
              <a:t>, S., ten Have, M. (2018).  Grafiek op basis van NEMESIS II-data, interne publicatie, Trimbos-instituut. </a:t>
            </a:r>
          </a:p>
          <a:p>
            <a:endParaRPr lang="nl-NL" sz="1100" dirty="0"/>
          </a:p>
        </p:txBody>
      </p:sp>
      <p:pic>
        <p:nvPicPr>
          <p:cNvPr id="7" name="Tijdelijke aanduiding voor inhoud 6">
            <a:extLst>
              <a:ext uri="{FF2B5EF4-FFF2-40B4-BE49-F238E27FC236}">
                <a16:creationId xmlns:a16="http://schemas.microsoft.com/office/drawing/2014/main" id="{6515C6B0-96B3-4267-B25E-483A46BDEB5D}"/>
              </a:ext>
            </a:extLst>
          </p:cNvPr>
          <p:cNvPicPr>
            <a:picLocks noChangeAspect="1"/>
          </p:cNvPicPr>
          <p:nvPr/>
        </p:nvPicPr>
        <p:blipFill rotWithShape="1">
          <a:blip r:embed="rId4"/>
          <a:srcRect l="14794" t="7649" r="23260" b="6512"/>
          <a:stretch/>
        </p:blipFill>
        <p:spPr>
          <a:xfrm>
            <a:off x="190420" y="1780086"/>
            <a:ext cx="5905580" cy="3888432"/>
          </a:xfrm>
          <a:prstGeom prst="rect">
            <a:avLst/>
          </a:prstGeom>
        </p:spPr>
      </p:pic>
      <p:pic>
        <p:nvPicPr>
          <p:cNvPr id="8" name="Tijdelijke aanduiding voor inhoud 6">
            <a:extLst>
              <a:ext uri="{FF2B5EF4-FFF2-40B4-BE49-F238E27FC236}">
                <a16:creationId xmlns:a16="http://schemas.microsoft.com/office/drawing/2014/main" id="{1A367E96-67DB-4975-A587-986D20C51131}"/>
              </a:ext>
            </a:extLst>
          </p:cNvPr>
          <p:cNvPicPr>
            <a:picLocks/>
          </p:cNvPicPr>
          <p:nvPr/>
        </p:nvPicPr>
        <p:blipFill rotWithShape="1">
          <a:blip r:embed="rId5" cstate="print">
            <a:extLst>
              <a:ext uri="{28A0092B-C50C-407E-A947-70E740481C1C}">
                <a14:useLocalDpi xmlns:a14="http://schemas.microsoft.com/office/drawing/2010/main" val="0"/>
              </a:ext>
            </a:extLst>
          </a:blip>
          <a:srcRect t="9036"/>
          <a:stretch/>
        </p:blipFill>
        <p:spPr bwMode="auto">
          <a:xfrm>
            <a:off x="6096000" y="2166839"/>
            <a:ext cx="5289770" cy="3585193"/>
          </a:xfrm>
          <a:prstGeom prst="rect">
            <a:avLst/>
          </a:prstGeom>
          <a:noFill/>
          <a:ln>
            <a:noFill/>
          </a:ln>
        </p:spPr>
      </p:pic>
      <p:pic>
        <p:nvPicPr>
          <p:cNvPr id="10" name="Afbeelding 9">
            <a:extLst>
              <a:ext uri="{FF2B5EF4-FFF2-40B4-BE49-F238E27FC236}">
                <a16:creationId xmlns:a16="http://schemas.microsoft.com/office/drawing/2014/main" id="{DAC13666-4785-4787-9A8A-88510136D7A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95320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normAutofit/>
          </a:bodyPr>
          <a:lstStyle/>
          <a:p>
            <a:r>
              <a:rPr lang="nl-NL" sz="4000" dirty="0"/>
              <a:t>Welke KOPP-kinderen lopen het grootste risico?</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p:txBody>
          <a:bodyPr>
            <a:normAutofit/>
          </a:bodyPr>
          <a:lstStyle/>
          <a:p>
            <a:r>
              <a:rPr lang="nl-NL" sz="2400" dirty="0">
                <a:cs typeface="Arial"/>
              </a:rPr>
              <a:t>Meisjes</a:t>
            </a:r>
          </a:p>
          <a:p>
            <a:endParaRPr lang="nl-NL" sz="2400" dirty="0">
              <a:cs typeface="Arial"/>
            </a:endParaRPr>
          </a:p>
          <a:p>
            <a:r>
              <a:rPr lang="nl-NL" sz="2400" dirty="0">
                <a:cs typeface="Arial"/>
              </a:rPr>
              <a:t>Kinderen van wie beide ouders een psychische stoornis of verslaving hebben</a:t>
            </a:r>
          </a:p>
          <a:p>
            <a:endParaRPr lang="nl-NL" sz="2400" dirty="0">
              <a:cs typeface="Arial"/>
            </a:endParaRPr>
          </a:p>
          <a:p>
            <a:r>
              <a:rPr lang="nl-NL" sz="2400" dirty="0">
                <a:cs typeface="Arial"/>
              </a:rPr>
              <a:t>Kinderen van ouders die op jonge leeftijd een stoornis hebben</a:t>
            </a:r>
          </a:p>
          <a:p>
            <a:endParaRPr lang="nl-NL" sz="2400" dirty="0">
              <a:cs typeface="Arial"/>
            </a:endParaRPr>
          </a:p>
          <a:p>
            <a:r>
              <a:rPr lang="nl-NL" sz="2400" dirty="0">
                <a:cs typeface="Arial"/>
              </a:rPr>
              <a:t>Kinderen uit een minder goed functionerend gezinssysteem</a:t>
            </a:r>
          </a:p>
          <a:p>
            <a:endParaRPr lang="nl-NL" sz="2400" dirty="0"/>
          </a:p>
        </p:txBody>
      </p:sp>
      <p:pic>
        <p:nvPicPr>
          <p:cNvPr id="6" name="Afbeelding 5">
            <a:extLst>
              <a:ext uri="{FF2B5EF4-FFF2-40B4-BE49-F238E27FC236}">
                <a16:creationId xmlns:a16="http://schemas.microsoft.com/office/drawing/2014/main" id="{BE70822A-ED76-4090-B115-795BE57AC0F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
        <p:nvSpPr>
          <p:cNvPr id="5" name="Tijdelijke aanduiding voor inhoud 5">
            <a:extLst>
              <a:ext uri="{FF2B5EF4-FFF2-40B4-BE49-F238E27FC236}">
                <a16:creationId xmlns:a16="http://schemas.microsoft.com/office/drawing/2014/main" id="{0032AEC8-5CC3-4126-AB27-54509B60816A}"/>
              </a:ext>
            </a:extLst>
          </p:cNvPr>
          <p:cNvSpPr txBox="1">
            <a:spLocks/>
          </p:cNvSpPr>
          <p:nvPr/>
        </p:nvSpPr>
        <p:spPr>
          <a:xfrm>
            <a:off x="3304903" y="5991123"/>
            <a:ext cx="8048897" cy="5017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100" dirty="0"/>
              <a:t>Bron: Havinga PJ, </a:t>
            </a:r>
            <a:r>
              <a:rPr lang="nl-NL" sz="1100" dirty="0" err="1"/>
              <a:t>Boschloo</a:t>
            </a:r>
            <a:r>
              <a:rPr lang="nl-NL" sz="1100" dirty="0"/>
              <a:t> L, Bloemen AJP, et al. (2016). </a:t>
            </a:r>
          </a:p>
          <a:p>
            <a:endParaRPr lang="nl-NL" sz="1100" dirty="0"/>
          </a:p>
        </p:txBody>
      </p:sp>
    </p:spTree>
    <p:extLst>
      <p:ext uri="{BB962C8B-B14F-4D97-AF65-F5344CB8AC3E}">
        <p14:creationId xmlns:p14="http://schemas.microsoft.com/office/powerpoint/2010/main" val="83407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Overige risico’s</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p:txBody>
          <a:bodyPr>
            <a:normAutofit/>
          </a:bodyPr>
          <a:lstStyle/>
          <a:p>
            <a:r>
              <a:rPr lang="nl-NL" sz="2400" dirty="0"/>
              <a:t>3x zoveel kans op psychische problemen of verslaving</a:t>
            </a:r>
          </a:p>
          <a:p>
            <a:endParaRPr lang="nl-NL" sz="2400" dirty="0"/>
          </a:p>
          <a:p>
            <a:r>
              <a:rPr lang="nl-NL" sz="2400" dirty="0"/>
              <a:t>3x zoveel kans op kindermishandeling</a:t>
            </a:r>
          </a:p>
          <a:p>
            <a:endParaRPr lang="nl-NL" sz="2400" dirty="0"/>
          </a:p>
          <a:p>
            <a:r>
              <a:rPr lang="nl-NL" sz="2400" dirty="0"/>
              <a:t>8 jaar kortere levensverwachting </a:t>
            </a:r>
          </a:p>
          <a:p>
            <a:endParaRPr lang="nl-NL" sz="2400" dirty="0"/>
          </a:p>
          <a:p>
            <a:r>
              <a:rPr lang="nl-NL" sz="2400" dirty="0"/>
              <a:t>Van generatie op generatie </a:t>
            </a:r>
          </a:p>
          <a:p>
            <a:endParaRPr lang="nl-NL" sz="2400" dirty="0"/>
          </a:p>
        </p:txBody>
      </p:sp>
      <p:pic>
        <p:nvPicPr>
          <p:cNvPr id="6" name="Afbeelding 5">
            <a:extLst>
              <a:ext uri="{FF2B5EF4-FFF2-40B4-BE49-F238E27FC236}">
                <a16:creationId xmlns:a16="http://schemas.microsoft.com/office/drawing/2014/main" id="{16CB6B86-5DAE-4A30-BF8E-98B18264546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
        <p:nvSpPr>
          <p:cNvPr id="5" name="Tijdelijke aanduiding voor inhoud 5">
            <a:extLst>
              <a:ext uri="{FF2B5EF4-FFF2-40B4-BE49-F238E27FC236}">
                <a16:creationId xmlns:a16="http://schemas.microsoft.com/office/drawing/2014/main" id="{3851B8B8-DFC4-412F-AD4D-D965C0A0726C}"/>
              </a:ext>
            </a:extLst>
          </p:cNvPr>
          <p:cNvSpPr txBox="1">
            <a:spLocks/>
          </p:cNvSpPr>
          <p:nvPr/>
        </p:nvSpPr>
        <p:spPr>
          <a:xfrm>
            <a:off x="3304903" y="5991123"/>
            <a:ext cx="8048897" cy="5017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l-NL" sz="1100" dirty="0"/>
              <a:t>Bron: </a:t>
            </a:r>
            <a:r>
              <a:rPr lang="nl-NL" sz="1100" dirty="0" err="1"/>
              <a:t>Factsheet</a:t>
            </a:r>
            <a:r>
              <a:rPr lang="nl-NL" sz="1100" dirty="0"/>
              <a:t> KOPP/KOV, Trimbos-instituut (2019) </a:t>
            </a:r>
          </a:p>
          <a:p>
            <a:endParaRPr lang="nl-NL" sz="1100" dirty="0"/>
          </a:p>
        </p:txBody>
      </p:sp>
    </p:spTree>
    <p:extLst>
      <p:ext uri="{BB962C8B-B14F-4D97-AF65-F5344CB8AC3E}">
        <p14:creationId xmlns:p14="http://schemas.microsoft.com/office/powerpoint/2010/main" val="3901162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Kenmerken van een KOPP-gezin</a:t>
            </a:r>
          </a:p>
        </p:txBody>
      </p:sp>
      <p:sp>
        <p:nvSpPr>
          <p:cNvPr id="6" name="Tijdelijke aanduiding voor inhoud 5">
            <a:extLst>
              <a:ext uri="{FF2B5EF4-FFF2-40B4-BE49-F238E27FC236}">
                <a16:creationId xmlns:a16="http://schemas.microsoft.com/office/drawing/2014/main" id="{7C9530DB-65CC-4100-B1B2-1E0E29A65877}"/>
              </a:ext>
            </a:extLst>
          </p:cNvPr>
          <p:cNvSpPr txBox="1">
            <a:spLocks/>
          </p:cNvSpPr>
          <p:nvPr/>
        </p:nvSpPr>
        <p:spPr>
          <a:xfrm>
            <a:off x="719667" y="2368291"/>
            <a:ext cx="3939419" cy="34164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2000" b="1" dirty="0"/>
              <a:t>Gedrag van ouder</a:t>
            </a:r>
            <a:endParaRPr lang="nl-NL" sz="2000" dirty="0"/>
          </a:p>
          <a:p>
            <a:r>
              <a:rPr lang="nl-NL" sz="2000" dirty="0"/>
              <a:t>Onvoorspelbaarheid</a:t>
            </a:r>
          </a:p>
          <a:p>
            <a:r>
              <a:rPr lang="nl-NL" sz="2000" dirty="0"/>
              <a:t>Laag energieniveau</a:t>
            </a:r>
          </a:p>
          <a:p>
            <a:r>
              <a:rPr lang="nl-NL" sz="2000" dirty="0"/>
              <a:t>Emotionele buien</a:t>
            </a:r>
          </a:p>
          <a:p>
            <a:r>
              <a:rPr lang="nl-NL" sz="2000" dirty="0"/>
              <a:t>Geen regelmaat en structuur</a:t>
            </a:r>
          </a:p>
          <a:p>
            <a:r>
              <a:rPr lang="nl-NL" sz="2000" dirty="0"/>
              <a:t>Somber, hyper en vreemd gedrag</a:t>
            </a:r>
          </a:p>
          <a:p>
            <a:r>
              <a:rPr lang="nl-NL" sz="2000" dirty="0"/>
              <a:t>Compensatiegedrag</a:t>
            </a:r>
          </a:p>
        </p:txBody>
      </p:sp>
      <p:sp>
        <p:nvSpPr>
          <p:cNvPr id="7" name="Tijdelijke aanduiding voor inhoud 5">
            <a:extLst>
              <a:ext uri="{FF2B5EF4-FFF2-40B4-BE49-F238E27FC236}">
                <a16:creationId xmlns:a16="http://schemas.microsoft.com/office/drawing/2014/main" id="{FB6BEC5E-495E-4761-98C8-18B1FF5554ED}"/>
              </a:ext>
            </a:extLst>
          </p:cNvPr>
          <p:cNvSpPr txBox="1">
            <a:spLocks/>
          </p:cNvSpPr>
          <p:nvPr/>
        </p:nvSpPr>
        <p:spPr bwMode="auto">
          <a:xfrm>
            <a:off x="5187014" y="1624620"/>
            <a:ext cx="5296573" cy="432048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lnSpc>
                <a:spcPct val="90000"/>
              </a:lnSpc>
              <a:spcBef>
                <a:spcPts val="500"/>
              </a:spcBef>
              <a:buFont typeface="Arial"/>
              <a:buChar char="•"/>
              <a:defRPr sz="20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2000" b="1" dirty="0"/>
              <a:t>Gevolg/ervaring kind</a:t>
            </a:r>
            <a:endParaRPr lang="nl-NL" sz="2000" dirty="0"/>
          </a:p>
          <a:p>
            <a:r>
              <a:rPr lang="nl-NL" sz="2000" dirty="0" err="1"/>
              <a:t>Parentificatie</a:t>
            </a:r>
            <a:endParaRPr lang="nl-NL" sz="2000" dirty="0"/>
          </a:p>
          <a:p>
            <a:r>
              <a:rPr lang="nl-NL" sz="2000" dirty="0"/>
              <a:t>Geen (h)erkenning voor eigen gevoelens</a:t>
            </a:r>
          </a:p>
          <a:p>
            <a:r>
              <a:rPr lang="nl-NL" sz="2000" dirty="0"/>
              <a:t>Weinig adequate aandacht</a:t>
            </a:r>
          </a:p>
          <a:p>
            <a:r>
              <a:rPr lang="nl-NL" sz="2000" dirty="0"/>
              <a:t>Te laat of niet op school komen</a:t>
            </a:r>
          </a:p>
          <a:p>
            <a:r>
              <a:rPr lang="nl-NL" sz="2000" dirty="0"/>
              <a:t>Verwaarlozing</a:t>
            </a:r>
          </a:p>
          <a:p>
            <a:r>
              <a:rPr lang="nl-NL" sz="2000" dirty="0"/>
              <a:t>Erfelijke belasting</a:t>
            </a:r>
          </a:p>
          <a:p>
            <a:r>
              <a:rPr lang="nl-NL" sz="2000" dirty="0"/>
              <a:t>Loyaliteit</a:t>
            </a:r>
          </a:p>
        </p:txBody>
      </p:sp>
      <p:sp>
        <p:nvSpPr>
          <p:cNvPr id="8" name="Tijdelijke aanduiding voor inhoud 5">
            <a:extLst>
              <a:ext uri="{FF2B5EF4-FFF2-40B4-BE49-F238E27FC236}">
                <a16:creationId xmlns:a16="http://schemas.microsoft.com/office/drawing/2014/main" id="{DB317633-14C3-421C-937D-CC0DE4D28BA0}"/>
              </a:ext>
            </a:extLst>
          </p:cNvPr>
          <p:cNvSpPr txBox="1">
            <a:spLocks/>
          </p:cNvSpPr>
          <p:nvPr/>
        </p:nvSpPr>
        <p:spPr bwMode="auto">
          <a:xfrm>
            <a:off x="8195885" y="4098715"/>
            <a:ext cx="3481082" cy="2290936"/>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lnSpc>
                <a:spcPct val="90000"/>
              </a:lnSpc>
              <a:spcBef>
                <a:spcPts val="500"/>
              </a:spcBef>
              <a:buFont typeface="Arial"/>
              <a:buChar char="•"/>
              <a:defRPr sz="20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nl-NL" sz="2000" b="1" dirty="0"/>
              <a:t>Gevolg/ervaring kind &amp; ouder</a:t>
            </a:r>
            <a:endParaRPr lang="nl-NL" sz="2000" dirty="0"/>
          </a:p>
          <a:p>
            <a:r>
              <a:rPr lang="nl-NL" sz="2000" dirty="0"/>
              <a:t>Stigma</a:t>
            </a:r>
          </a:p>
          <a:p>
            <a:r>
              <a:rPr lang="nl-NL" sz="2000" dirty="0"/>
              <a:t>Taboe &amp; sociale isolatie</a:t>
            </a:r>
          </a:p>
          <a:p>
            <a:r>
              <a:rPr lang="nl-NL" sz="2000" dirty="0"/>
              <a:t>Schuldgevoelens</a:t>
            </a:r>
          </a:p>
          <a:p>
            <a:r>
              <a:rPr lang="nl-NL" sz="2000" dirty="0"/>
              <a:t>Angst en verdriet</a:t>
            </a:r>
          </a:p>
          <a:p>
            <a:pPr marL="0" indent="0">
              <a:buFont typeface="Arial" panose="020B0604020202020204" pitchFamily="34" charset="0"/>
              <a:buNone/>
            </a:pPr>
            <a:endParaRPr lang="nl-NL" sz="2000" dirty="0"/>
          </a:p>
        </p:txBody>
      </p:sp>
      <p:pic>
        <p:nvPicPr>
          <p:cNvPr id="11" name="Afbeelding 10">
            <a:extLst>
              <a:ext uri="{FF2B5EF4-FFF2-40B4-BE49-F238E27FC236}">
                <a16:creationId xmlns:a16="http://schemas.microsoft.com/office/drawing/2014/main" id="{9B01CDC1-DF55-492B-9BB8-3DF3148AB67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179151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158990-7568-44AE-97E7-A38ACA972AB4}"/>
              </a:ext>
            </a:extLst>
          </p:cNvPr>
          <p:cNvSpPr>
            <a:spLocks noGrp="1"/>
          </p:cNvSpPr>
          <p:nvPr>
            <p:ph type="title"/>
          </p:nvPr>
        </p:nvSpPr>
        <p:spPr/>
        <p:txBody>
          <a:bodyPr/>
          <a:lstStyle/>
          <a:p>
            <a:r>
              <a:rPr lang="nl-NL" dirty="0"/>
              <a:t>Risico factoren (1)</a:t>
            </a:r>
          </a:p>
        </p:txBody>
      </p:sp>
      <p:sp>
        <p:nvSpPr>
          <p:cNvPr id="4" name="Tijdelijke aanduiding voor inhoud 3">
            <a:extLst>
              <a:ext uri="{FF2B5EF4-FFF2-40B4-BE49-F238E27FC236}">
                <a16:creationId xmlns:a16="http://schemas.microsoft.com/office/drawing/2014/main" id="{D391B900-8345-4485-A1D6-AD9C8D35D140}"/>
              </a:ext>
            </a:extLst>
          </p:cNvPr>
          <p:cNvSpPr>
            <a:spLocks noGrp="1"/>
          </p:cNvSpPr>
          <p:nvPr>
            <p:ph idx="1"/>
          </p:nvPr>
        </p:nvSpPr>
        <p:spPr>
          <a:xfrm>
            <a:off x="838200" y="1860945"/>
            <a:ext cx="10515600" cy="4037237"/>
          </a:xfrm>
        </p:spPr>
        <p:txBody>
          <a:bodyPr>
            <a:normAutofit/>
          </a:bodyPr>
          <a:lstStyle/>
          <a:p>
            <a:r>
              <a:rPr lang="nl-NL" sz="2400" dirty="0"/>
              <a:t>Ziekte is ernstig &amp; chronisch, </a:t>
            </a:r>
            <a:r>
              <a:rPr lang="nl-NL" sz="2400" dirty="0" err="1"/>
              <a:t>comorbiditeit</a:t>
            </a:r>
            <a:r>
              <a:rPr lang="nl-NL" sz="2400" dirty="0"/>
              <a:t>, opnames</a:t>
            </a:r>
          </a:p>
          <a:p>
            <a:r>
              <a:rPr lang="nl-NL" sz="2400" dirty="0"/>
              <a:t>Genetische factoren</a:t>
            </a:r>
          </a:p>
          <a:p>
            <a:r>
              <a:rPr lang="nl-NL" sz="2400" dirty="0"/>
              <a:t>Onveilige hechting</a:t>
            </a:r>
          </a:p>
          <a:p>
            <a:r>
              <a:rPr lang="nl-NL" sz="2400" dirty="0"/>
              <a:t>Jonge leeftijd van het kind</a:t>
            </a:r>
          </a:p>
          <a:p>
            <a:r>
              <a:rPr lang="nl-NL" sz="2400" dirty="0" err="1"/>
              <a:t>Parentificatie</a:t>
            </a:r>
            <a:endParaRPr lang="nl-NL" sz="2400" dirty="0"/>
          </a:p>
          <a:p>
            <a:r>
              <a:rPr lang="nl-NL" sz="2400" dirty="0"/>
              <a:t>Gebrek aan kennis over de ziekte van de ouder</a:t>
            </a:r>
          </a:p>
          <a:p>
            <a:r>
              <a:rPr lang="nl-NL" sz="2400" dirty="0"/>
              <a:t>Negatieve cognities: schuld, schaamte, gevoel de enige te zijn</a:t>
            </a:r>
          </a:p>
          <a:p>
            <a:r>
              <a:rPr lang="nl-NL" sz="2400" dirty="0"/>
              <a:t>Gebrek aan sociale steun</a:t>
            </a:r>
          </a:p>
          <a:p>
            <a:endParaRPr lang="nl-NL" sz="2400" dirty="0"/>
          </a:p>
        </p:txBody>
      </p:sp>
      <p:pic>
        <p:nvPicPr>
          <p:cNvPr id="6" name="Afbeelding 5">
            <a:extLst>
              <a:ext uri="{FF2B5EF4-FFF2-40B4-BE49-F238E27FC236}">
                <a16:creationId xmlns:a16="http://schemas.microsoft.com/office/drawing/2014/main" id="{2D2D4CBF-5186-485E-95EF-E69445B4EBD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281" b="35660"/>
          <a:stretch/>
        </p:blipFill>
        <p:spPr>
          <a:xfrm>
            <a:off x="10143523" y="194867"/>
            <a:ext cx="1839284" cy="534477"/>
          </a:xfrm>
          <a:prstGeom prst="rect">
            <a:avLst/>
          </a:prstGeom>
        </p:spPr>
      </p:pic>
    </p:spTree>
    <p:extLst>
      <p:ext uri="{BB962C8B-B14F-4D97-AF65-F5344CB8AC3E}">
        <p14:creationId xmlns:p14="http://schemas.microsoft.com/office/powerpoint/2010/main" val="173214512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012BE209E2B134DA11E771402103DD8" ma:contentTypeVersion="14" ma:contentTypeDescription="Een nieuw document maken." ma:contentTypeScope="" ma:versionID="9c8e76c307264355723c03bbfbfda52d">
  <xsd:schema xmlns:xsd="http://www.w3.org/2001/XMLSchema" xmlns:xs="http://www.w3.org/2001/XMLSchema" xmlns:p="http://schemas.microsoft.com/office/2006/metadata/properties" xmlns:ns1="http://schemas.microsoft.com/sharepoint/v3" xmlns:ns3="b50bcafe-ed40-464c-8a5f-35eee9c85f0d" xmlns:ns4="62d15b00-b17b-4f9d-8fa5-dc088038d6a6" targetNamespace="http://schemas.microsoft.com/office/2006/metadata/properties" ma:root="true" ma:fieldsID="1ec76908f9e6bbed8e98a4138687f763" ns1:_="" ns3:_="" ns4:_="">
    <xsd:import namespace="http://schemas.microsoft.com/sharepoint/v3"/>
    <xsd:import namespace="b50bcafe-ed40-464c-8a5f-35eee9c85f0d"/>
    <xsd:import namespace="62d15b00-b17b-4f9d-8fa5-dc088038d6a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Eigenschappen van het geïntegreerd beleid voor naleving" ma:hidden="true" ma:internalName="_ip_UnifiedCompliancePolicyProperties">
      <xsd:simpleType>
        <xsd:restriction base="dms:Note"/>
      </xsd:simpleType>
    </xsd:element>
    <xsd:element name="_ip_UnifiedCompliancePolicyUIAction" ma:index="18" nillable="true" ma:displayName="Actie van de gebruikersinterface van het geïntegreerd beleid voor naleving"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0bcafe-ed40-464c-8a5f-35eee9c85f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d15b00-b17b-4f9d-8fa5-dc088038d6a6" elementFormDefault="qualified">
    <xsd:import namespace="http://schemas.microsoft.com/office/2006/documentManagement/types"/>
    <xsd:import namespace="http://schemas.microsoft.com/office/infopath/2007/PartnerControls"/>
    <xsd:element name="SharedWithUsers" ma:index="19"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Gedeeld met details" ma:internalName="SharedWithDetails" ma:readOnly="true">
      <xsd:simpleType>
        <xsd:restriction base="dms:Note">
          <xsd:maxLength value="255"/>
        </xsd:restriction>
      </xsd:simpleType>
    </xsd:element>
    <xsd:element name="SharingHintHash" ma:index="21"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165C50-2867-492A-9047-0DFDE25908A9}">
  <ds:schemaRefs>
    <ds:schemaRef ds:uri="http://schemas.microsoft.com/sharepoint/v3/contenttype/forms"/>
  </ds:schemaRefs>
</ds:datastoreItem>
</file>

<file path=customXml/itemProps2.xml><?xml version="1.0" encoding="utf-8"?>
<ds:datastoreItem xmlns:ds="http://schemas.openxmlformats.org/officeDocument/2006/customXml" ds:itemID="{805E7DB6-196A-48E4-A55A-CF6F3A359FD4}">
  <ds:schemaRefs>
    <ds:schemaRef ds:uri="http://schemas.microsoft.com/office/2006/documentManagement/types"/>
    <ds:schemaRef ds:uri="b50bcafe-ed40-464c-8a5f-35eee9c85f0d"/>
    <ds:schemaRef ds:uri="http://www.w3.org/XML/1998/namespace"/>
    <ds:schemaRef ds:uri="http://schemas.openxmlformats.org/package/2006/metadata/core-properties"/>
    <ds:schemaRef ds:uri="http://purl.org/dc/elements/1.1/"/>
    <ds:schemaRef ds:uri="http://schemas.microsoft.com/office/infopath/2007/PartnerControls"/>
    <ds:schemaRef ds:uri="62d15b00-b17b-4f9d-8fa5-dc088038d6a6"/>
    <ds:schemaRef ds:uri="http://purl.org/dc/dcmitype/"/>
    <ds:schemaRef ds:uri="http://schemas.microsoft.com/sharepoint/v3"/>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4CE261AA-8E59-4265-B353-AC07E3C3E3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50bcafe-ed40-464c-8a5f-35eee9c85f0d"/>
    <ds:schemaRef ds:uri="62d15b00-b17b-4f9d-8fa5-dc088038d6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571</TotalTime>
  <Words>1047</Words>
  <Application>Microsoft Office PowerPoint</Application>
  <PresentationFormat>Breedbeeld</PresentationFormat>
  <Paragraphs>191</Paragraphs>
  <Slides>23</Slides>
  <Notes>15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23</vt:i4>
      </vt:variant>
    </vt:vector>
  </HeadingPairs>
  <TitlesOfParts>
    <vt:vector size="27" baseType="lpstr">
      <vt:lpstr>Arial</vt:lpstr>
      <vt:lpstr>Calibri</vt:lpstr>
      <vt:lpstr>Calibri Light</vt:lpstr>
      <vt:lpstr>Kantoorthema</vt:lpstr>
      <vt:lpstr>PowerPoint-presentatie</vt:lpstr>
      <vt:lpstr>Signaleren &amp; ondersteunen  van KOPP/KOV kinderen </vt:lpstr>
      <vt:lpstr>Programma</vt:lpstr>
      <vt:lpstr>KOPP/KOV = </vt:lpstr>
      <vt:lpstr>Risico</vt:lpstr>
      <vt:lpstr>Welke KOPP-kinderen lopen het grootste risico?</vt:lpstr>
      <vt:lpstr>Overige risico’s</vt:lpstr>
      <vt:lpstr>Kenmerken van een KOPP-gezin</vt:lpstr>
      <vt:lpstr>Risico factoren (1)</vt:lpstr>
      <vt:lpstr>Risico factoren (2)</vt:lpstr>
      <vt:lpstr>Beschermende factoren</vt:lpstr>
      <vt:lpstr>Signaleren</vt:lpstr>
      <vt:lpstr>Signalen KOPP/KOV-kinderen</vt:lpstr>
      <vt:lpstr>Signalen KOPP/KOV-kinderen</vt:lpstr>
      <vt:lpstr>Wat willen kinderen zelf?</vt:lpstr>
      <vt:lpstr>Wat te doen? – Laagdrempelige ondersteuning</vt:lpstr>
      <vt:lpstr>Wat te doen?</vt:lpstr>
      <vt:lpstr>Wat te doen? – Professioneel handelen</vt:lpstr>
      <vt:lpstr>Wat te doen? – Interventies (1)</vt:lpstr>
      <vt:lpstr>Wat te doen? – Interventies (2)</vt:lpstr>
      <vt:lpstr>TAKE-HOME MESSAGES</vt:lpstr>
      <vt:lpstr>Dank voor de aandacht</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Evenmens, L. Smit</dc:creator>
  <cp:lastModifiedBy>Anouk de Gee</cp:lastModifiedBy>
  <cp:revision>44</cp:revision>
  <cp:lastPrinted>2020-12-14T11:10:31Z</cp:lastPrinted>
  <dcterms:created xsi:type="dcterms:W3CDTF">2020-12-01T08:28:34Z</dcterms:created>
  <dcterms:modified xsi:type="dcterms:W3CDTF">2020-12-14T12:55:57Z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0x0101008012BE209E2B134DA11E771402103DD8</vt:lpwstr>
  </property>
</Properties>
</file>